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8"/>
  </p:notesMasterIdLst>
  <p:sldIdLst>
    <p:sldId id="256" r:id="rId2"/>
    <p:sldId id="276" r:id="rId3"/>
    <p:sldId id="311" r:id="rId4"/>
    <p:sldId id="317" r:id="rId5"/>
    <p:sldId id="322" r:id="rId6"/>
    <p:sldId id="323" r:id="rId7"/>
    <p:sldId id="318" r:id="rId8"/>
    <p:sldId id="325" r:id="rId9"/>
    <p:sldId id="326" r:id="rId10"/>
    <p:sldId id="328" r:id="rId11"/>
    <p:sldId id="327" r:id="rId12"/>
    <p:sldId id="329" r:id="rId13"/>
    <p:sldId id="330" r:id="rId14"/>
    <p:sldId id="331" r:id="rId15"/>
    <p:sldId id="332" r:id="rId16"/>
    <p:sldId id="333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F1AD5-3601-4A86-8ACE-81479F8EE629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5AEDD-6D2E-4082-A928-9DEFFDA9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381001"/>
            <a:ext cx="77724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Результаты анкетирования учащихся и их родителей </a:t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«Комфортность образовательной среды»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Вопрос 6: 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Оцените атмосферу в школе</a:t>
            </a:r>
            <a:endParaRPr lang="ru-RU" sz="2000" dirty="0" smtClean="0"/>
          </a:p>
          <a:p>
            <a:pPr lvl="0"/>
            <a:endParaRPr lang="ru-RU" sz="2000" dirty="0" smtClean="0"/>
          </a:p>
          <a:p>
            <a:endParaRPr lang="ru-RU" sz="2400" dirty="0" smtClean="0"/>
          </a:p>
          <a:p>
            <a:pPr lvl="0"/>
            <a:endParaRPr lang="ru-RU" sz="2400" dirty="0" smtClean="0"/>
          </a:p>
          <a:p>
            <a:endParaRPr lang="ru-RU" sz="2400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8426" y="2057399"/>
          <a:ext cx="7398774" cy="332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387"/>
                <a:gridCol w="2064774"/>
                <a:gridCol w="1634613"/>
              </a:tblGrid>
              <a:tr h="4348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Варианты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</a:tr>
              <a:tr h="7505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Доброжелательная (ребенку в школе интересно)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Напряженная (ребенку в школе плохо)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Вопрос 7: 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Оцените отношения с учителями</a:t>
            </a:r>
            <a:endParaRPr lang="ru-RU" sz="2000" dirty="0" smtClean="0"/>
          </a:p>
          <a:p>
            <a:pPr lvl="0"/>
            <a:endParaRPr lang="ru-RU" sz="2000" dirty="0" smtClean="0"/>
          </a:p>
          <a:p>
            <a:endParaRPr lang="ru-RU" sz="2400" dirty="0" smtClean="0"/>
          </a:p>
          <a:p>
            <a:pPr lvl="0"/>
            <a:endParaRPr lang="ru-RU" sz="2400" dirty="0" smtClean="0"/>
          </a:p>
          <a:p>
            <a:endParaRPr lang="ru-RU" sz="2400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8426" y="2057399"/>
          <a:ext cx="7398774" cy="3493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387"/>
                <a:gridCol w="2064774"/>
                <a:gridCol w="1634613"/>
              </a:tblGrid>
              <a:tr h="4348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Варианты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</a:tr>
              <a:tr h="7505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Отношения сотрудничества. Доброжелательные отношения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Негативные, напряженные отношения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Вопрос 8: 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Оцените развивающую роль школьной образовательной среды</a:t>
            </a:r>
            <a:endParaRPr lang="ru-RU" sz="2000" dirty="0" smtClean="0"/>
          </a:p>
          <a:p>
            <a:pPr lvl="0"/>
            <a:endParaRPr lang="ru-RU" sz="2000" dirty="0" smtClean="0"/>
          </a:p>
          <a:p>
            <a:endParaRPr lang="ru-RU" sz="2400" dirty="0" smtClean="0"/>
          </a:p>
          <a:p>
            <a:pPr lvl="0"/>
            <a:endParaRPr lang="ru-RU" sz="2400" dirty="0" smtClean="0"/>
          </a:p>
          <a:p>
            <a:endParaRPr lang="ru-RU" sz="2400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8426" y="2057399"/>
          <a:ext cx="7398774" cy="443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387"/>
                <a:gridCol w="2064774"/>
                <a:gridCol w="1634613"/>
              </a:tblGrid>
              <a:tr h="4348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Варианты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</a:tr>
              <a:tr h="7505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Школа способствует развитию личностных, познавательных, социальных, творческих способностей</a:t>
                      </a:r>
                      <a:r>
                        <a:rPr lang="ru-RU" baseline="0" dirty="0" smtClean="0"/>
                        <a:t>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Школа не способствует развитию личностных, познавательных, социальных, творческих способностей</a:t>
                      </a:r>
                      <a:r>
                        <a:rPr lang="ru-RU" baseline="0" dirty="0" smtClean="0"/>
                        <a:t>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Вопрос 9: 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Оцените соответствие школьной среды индивидуальным особенностям учащихся</a:t>
            </a:r>
            <a:endParaRPr lang="ru-RU" sz="2000" dirty="0" smtClean="0"/>
          </a:p>
          <a:p>
            <a:pPr lvl="0"/>
            <a:endParaRPr lang="ru-RU" sz="2000" dirty="0" smtClean="0"/>
          </a:p>
          <a:p>
            <a:endParaRPr lang="ru-RU" sz="2400" dirty="0" smtClean="0"/>
          </a:p>
          <a:p>
            <a:pPr lvl="0"/>
            <a:endParaRPr lang="ru-RU" sz="2400" dirty="0" smtClean="0"/>
          </a:p>
          <a:p>
            <a:endParaRPr lang="ru-RU" sz="2400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8426" y="2057399"/>
          <a:ext cx="7398774" cy="388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387"/>
                <a:gridCol w="2064774"/>
                <a:gridCol w="1634613"/>
              </a:tblGrid>
              <a:tr h="4348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Варианты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</a:tr>
              <a:tr h="7505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Учителя учитывают индивидуальные особенности учеников, их характер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учитываются индивидуальные особенности учеников, их характер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щенность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Вопрос 10: 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Оснащенность, информационная насыщенность школьной среды</a:t>
            </a:r>
            <a:endParaRPr lang="ru-RU" sz="2000" dirty="0" smtClean="0"/>
          </a:p>
          <a:p>
            <a:pPr lvl="0"/>
            <a:endParaRPr lang="ru-RU" sz="2000" dirty="0" smtClean="0"/>
          </a:p>
          <a:p>
            <a:endParaRPr lang="ru-RU" sz="2400" dirty="0" smtClean="0"/>
          </a:p>
          <a:p>
            <a:pPr lvl="0"/>
            <a:endParaRPr lang="ru-RU" sz="2400" dirty="0" smtClean="0"/>
          </a:p>
          <a:p>
            <a:endParaRPr lang="ru-RU" sz="2400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8426" y="2057399"/>
          <a:ext cx="7398774" cy="388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387"/>
                <a:gridCol w="2064774"/>
                <a:gridCol w="1634613"/>
              </a:tblGrid>
              <a:tr h="4348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Варианты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</a:tr>
              <a:tr h="7505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Школа оснащена, информационно насыщена, используются новые педагогические технологии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Школа оснащена недостаточно, не используются новые педагогические технологии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04800"/>
            <a:ext cx="83820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Вопрос 11: 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Психологическая комфортность школьной среды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8426" y="2057399"/>
          <a:ext cx="7398774" cy="2819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387"/>
                <a:gridCol w="2064774"/>
                <a:gridCol w="1634613"/>
              </a:tblGrid>
              <a:tr h="4348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Варианты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</a:tr>
              <a:tr h="7505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Направлена на ребенка, сохраняет психологическое здоровье школьников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Направлена сама на себя без учета потребностей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9800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381001"/>
            <a:ext cx="77724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7200" b="1" dirty="0" smtClean="0">
                <a:solidFill>
                  <a:srgbClr val="002060"/>
                </a:solidFill>
              </a:rPr>
              <a:t>Спасибо</a:t>
            </a:r>
          </a:p>
          <a:p>
            <a:pPr algn="ctr"/>
            <a:r>
              <a:rPr lang="ru-RU" sz="7200" b="1" dirty="0" smtClean="0">
                <a:solidFill>
                  <a:srgbClr val="002060"/>
                </a:solidFill>
              </a:rPr>
              <a:t>ЗА УЧАСТИЕ</a:t>
            </a:r>
            <a:r>
              <a:rPr lang="ru-RU" sz="7200" b="1" dirty="0" smtClean="0">
                <a:solidFill>
                  <a:srgbClr val="FF0000"/>
                </a:solidFill>
              </a:rPr>
              <a:t/>
            </a:r>
            <a:br>
              <a:rPr lang="ru-RU" sz="7200" b="1" dirty="0" smtClean="0">
                <a:solidFill>
                  <a:srgbClr val="FF0000"/>
                </a:solidFill>
              </a:rPr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85861"/>
            <a:ext cx="7958166" cy="41434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143000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Вопросы анкет отражают восприятие школьников и их родителями образовательной среды школы с точки зрения ее комфортности,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адаптированности</a:t>
            </a:r>
            <a:r>
              <a:rPr lang="ru-RU" sz="3200" b="1" i="1" dirty="0" smtClean="0">
                <a:solidFill>
                  <a:srgbClr val="FF0000"/>
                </a:solidFill>
              </a:rPr>
              <a:t>, т.е. направленности на ребенка, ее влияния на сохранение и укрепление психологического здоровья детей.</a:t>
            </a:r>
            <a:endParaRPr lang="ru-RU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Вопрос 1</a:t>
            </a:r>
            <a:r>
              <a:rPr lang="ru-RU" sz="2400" b="1" dirty="0" smtClean="0">
                <a:solidFill>
                  <a:srgbClr val="FF0000"/>
                </a:solidFill>
              </a:rPr>
              <a:t>: 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Оцените соответствие школьных требований возможностям и способностям ребенка</a:t>
            </a:r>
            <a:endParaRPr lang="ru-RU" sz="2000" dirty="0" smtClean="0"/>
          </a:p>
          <a:p>
            <a:pPr lvl="0"/>
            <a:endParaRPr lang="ru-RU" sz="2000" dirty="0" smtClean="0"/>
          </a:p>
          <a:p>
            <a:endParaRPr lang="ru-RU" sz="2400" dirty="0" smtClean="0"/>
          </a:p>
          <a:p>
            <a:pPr lvl="0"/>
            <a:endParaRPr lang="ru-RU" sz="2400" dirty="0" smtClean="0"/>
          </a:p>
          <a:p>
            <a:endParaRPr lang="ru-RU" sz="2400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8426" y="2057399"/>
          <a:ext cx="7398774" cy="332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387"/>
                <a:gridCol w="2064774"/>
                <a:gridCol w="1634613"/>
              </a:tblGrid>
              <a:tr h="4348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Варианты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</a:tr>
              <a:tr h="7505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Требования превышают возможности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Способности ребенка превышают школьную программу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Образовательная среда соответствует</a:t>
                      </a:r>
                      <a:r>
                        <a:rPr lang="ru-RU" baseline="0" dirty="0" smtClean="0"/>
                        <a:t> возможностям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Вопрос 2: 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Что испытываете при посещении школы?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Тревожность, беспокойство</a:t>
            </a:r>
            <a:endParaRPr lang="ru-RU" sz="2000" dirty="0" smtClean="0"/>
          </a:p>
          <a:p>
            <a:pPr lvl="0"/>
            <a:endParaRPr lang="ru-RU" sz="2000" dirty="0" smtClean="0"/>
          </a:p>
          <a:p>
            <a:endParaRPr lang="ru-RU" sz="2400" dirty="0" smtClean="0"/>
          </a:p>
          <a:p>
            <a:pPr lvl="0"/>
            <a:endParaRPr lang="ru-RU" sz="2400" dirty="0" smtClean="0"/>
          </a:p>
          <a:p>
            <a:endParaRPr lang="ru-RU" sz="2400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8426" y="2057399"/>
          <a:ext cx="7398774" cy="332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387"/>
                <a:gridCol w="2064774"/>
                <a:gridCol w="1634613"/>
              </a:tblGrid>
              <a:tr h="4348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Варианты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</a:tr>
              <a:tr h="7505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часто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редко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никогда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Вопрос 2: 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Что испытываете при посещении школы?</a:t>
            </a:r>
          </a:p>
          <a:p>
            <a:pPr algn="ctr">
              <a:buNone/>
            </a:pPr>
            <a:r>
              <a:rPr lang="ru-RU" sz="2400" b="1" dirty="0" err="1" smtClean="0">
                <a:solidFill>
                  <a:srgbClr val="FF0000"/>
                </a:solidFill>
              </a:rPr>
              <a:t>Рассеяность</a:t>
            </a:r>
            <a:r>
              <a:rPr lang="ru-RU" sz="2400" b="1" dirty="0" smtClean="0">
                <a:solidFill>
                  <a:srgbClr val="FF0000"/>
                </a:solidFill>
              </a:rPr>
              <a:t>, отвлекаемость, неусидчивость</a:t>
            </a:r>
            <a:endParaRPr lang="ru-RU" sz="2000" dirty="0" smtClean="0"/>
          </a:p>
          <a:p>
            <a:pPr lvl="0"/>
            <a:endParaRPr lang="ru-RU" sz="2000" dirty="0" smtClean="0"/>
          </a:p>
          <a:p>
            <a:endParaRPr lang="ru-RU" sz="2400" dirty="0" smtClean="0"/>
          </a:p>
          <a:p>
            <a:pPr lvl="0"/>
            <a:endParaRPr lang="ru-RU" sz="2400" dirty="0" smtClean="0"/>
          </a:p>
          <a:p>
            <a:endParaRPr lang="ru-RU" sz="2400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8426" y="2057399"/>
          <a:ext cx="7398774" cy="332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387"/>
                <a:gridCol w="2064774"/>
                <a:gridCol w="1634613"/>
              </a:tblGrid>
              <a:tr h="4348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Варианты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</a:tr>
              <a:tr h="7505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часто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редко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никогда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Вопрос 2: 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Что испытываете при посещении школы?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утомляемость</a:t>
            </a:r>
            <a:endParaRPr lang="ru-RU" sz="2000" dirty="0" smtClean="0"/>
          </a:p>
          <a:p>
            <a:pPr lvl="0"/>
            <a:endParaRPr lang="ru-RU" sz="2000" dirty="0" smtClean="0"/>
          </a:p>
          <a:p>
            <a:endParaRPr lang="ru-RU" sz="2400" dirty="0" smtClean="0"/>
          </a:p>
          <a:p>
            <a:pPr lvl="0"/>
            <a:endParaRPr lang="ru-RU" sz="2400" dirty="0" smtClean="0"/>
          </a:p>
          <a:p>
            <a:endParaRPr lang="ru-RU" sz="2400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8426" y="2057399"/>
          <a:ext cx="7398774" cy="332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387"/>
                <a:gridCol w="2064774"/>
                <a:gridCol w="1634613"/>
              </a:tblGrid>
              <a:tr h="4348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Варианты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</a:tr>
              <a:tr h="7505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часто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редко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никогда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Вопрос 3: 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Оцените отношения ребенка с коллективом сверстников</a:t>
            </a:r>
            <a:endParaRPr lang="ru-RU" sz="2000" dirty="0" smtClean="0"/>
          </a:p>
          <a:p>
            <a:pPr lvl="0"/>
            <a:endParaRPr lang="ru-RU" sz="2000" dirty="0" smtClean="0"/>
          </a:p>
          <a:p>
            <a:endParaRPr lang="ru-RU" sz="2400" dirty="0" smtClean="0"/>
          </a:p>
          <a:p>
            <a:pPr lvl="0"/>
            <a:endParaRPr lang="ru-RU" sz="2400" dirty="0" smtClean="0"/>
          </a:p>
          <a:p>
            <a:endParaRPr lang="ru-RU" sz="2400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8426" y="2057399"/>
          <a:ext cx="7398774" cy="332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387"/>
                <a:gridCol w="2064774"/>
                <a:gridCol w="1634613"/>
              </a:tblGrid>
              <a:tr h="4348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Варианты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</a:tr>
              <a:tr h="7505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дружеские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напряженные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Вопрос 4: 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Оцените отношение ребенка к себе             как к ученику</a:t>
            </a:r>
            <a:endParaRPr lang="ru-RU" sz="2000" dirty="0" smtClean="0"/>
          </a:p>
          <a:p>
            <a:pPr lvl="0"/>
            <a:endParaRPr lang="ru-RU" sz="2000" dirty="0" smtClean="0"/>
          </a:p>
          <a:p>
            <a:endParaRPr lang="ru-RU" sz="2400" dirty="0" smtClean="0"/>
          </a:p>
          <a:p>
            <a:pPr lvl="0"/>
            <a:endParaRPr lang="ru-RU" sz="2400" dirty="0" smtClean="0"/>
          </a:p>
          <a:p>
            <a:endParaRPr lang="ru-RU" sz="2400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8426" y="2057399"/>
          <a:ext cx="7398774" cy="332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387"/>
                <a:gridCol w="2064774"/>
                <a:gridCol w="1634613"/>
              </a:tblGrid>
              <a:tr h="4348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Варианты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</a:tr>
              <a:tr h="7505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Считает себя хорошим учеником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Считает себя недостаточно хорошим учеником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Вопрос 5: 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Оцените свое отношение к школьному обучению</a:t>
            </a:r>
            <a:endParaRPr lang="ru-RU" sz="2000" dirty="0" smtClean="0"/>
          </a:p>
          <a:p>
            <a:pPr lvl="0"/>
            <a:endParaRPr lang="ru-RU" sz="2000" dirty="0" smtClean="0"/>
          </a:p>
          <a:p>
            <a:endParaRPr lang="ru-RU" sz="2400" dirty="0" smtClean="0"/>
          </a:p>
          <a:p>
            <a:pPr lvl="0"/>
            <a:endParaRPr lang="ru-RU" sz="2400" dirty="0" smtClean="0"/>
          </a:p>
          <a:p>
            <a:endParaRPr lang="ru-RU" sz="2400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8426" y="2057399"/>
          <a:ext cx="7398774" cy="332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387"/>
                <a:gridCol w="2064774"/>
                <a:gridCol w="1634613"/>
              </a:tblGrid>
              <a:tr h="4348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Варианты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</a:tr>
              <a:tr h="7505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Позитивное отношение к школе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Негативное отношение к школе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107217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863</TotalTime>
  <Words>337</Words>
  <Application>Microsoft Office PowerPoint</Application>
  <PresentationFormat>Экран (4:3)</PresentationFormat>
  <Paragraphs>298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Слайд 1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щенность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Николаевна</dc:creator>
  <cp:lastModifiedBy>User_2</cp:lastModifiedBy>
  <cp:revision>106</cp:revision>
  <dcterms:created xsi:type="dcterms:W3CDTF">2015-11-30T15:34:18Z</dcterms:created>
  <dcterms:modified xsi:type="dcterms:W3CDTF">2019-10-20T15:38:27Z</dcterms:modified>
</cp:coreProperties>
</file>