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5" r:id="rId3"/>
    <p:sldId id="257" r:id="rId4"/>
    <p:sldId id="296" r:id="rId5"/>
    <p:sldId id="258" r:id="rId6"/>
    <p:sldId id="297" r:id="rId7"/>
    <p:sldId id="259" r:id="rId8"/>
    <p:sldId id="299" r:id="rId9"/>
    <p:sldId id="260" r:id="rId10"/>
    <p:sldId id="30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3C35D"/>
    <a:srgbClr val="E4DA9C"/>
    <a:srgbClr val="FCBB04"/>
    <a:srgbClr val="2D1C30"/>
    <a:srgbClr val="3B253F"/>
    <a:srgbClr val="4A1B1A"/>
    <a:srgbClr val="1334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AC7A713-7007-4913-B2CB-7614D15284D3}" type="datetimeFigureOut">
              <a:rPr lang="en-US" smtClean="0"/>
              <a:pPr/>
              <a:t>2/13/2021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1571612"/>
            <a:ext cx="6400800" cy="3500462"/>
          </a:xfrm>
        </p:spPr>
        <p:txBody>
          <a:bodyPr numCol="1">
            <a:normAutofit/>
          </a:bodyPr>
          <a:lstStyle/>
          <a:p>
            <a:r>
              <a:rPr lang="ru-RU" b="1" dirty="0" smtClean="0">
                <a:solidFill>
                  <a:srgbClr val="D3C35D"/>
                </a:solidFill>
              </a:rPr>
              <a:t>Пословицы и поговорки </a:t>
            </a:r>
          </a:p>
          <a:p>
            <a:r>
              <a:rPr lang="ru-RU" b="1" dirty="0" smtClean="0">
                <a:solidFill>
                  <a:srgbClr val="D3C35D"/>
                </a:solidFill>
              </a:rPr>
              <a:t>народов мира</a:t>
            </a:r>
          </a:p>
          <a:p>
            <a:r>
              <a:rPr lang="ru-RU" sz="1600" dirty="0" smtClean="0"/>
              <a:t>                    </a:t>
            </a:r>
          </a:p>
          <a:p>
            <a:endParaRPr lang="ru-RU" sz="1600" dirty="0" smtClean="0"/>
          </a:p>
          <a:p>
            <a:pPr algn="r"/>
            <a:r>
              <a:rPr lang="ru-RU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2369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4214842"/>
          </a:xfrm>
        </p:spPr>
        <p:txBody>
          <a:bodyPr/>
          <a:lstStyle/>
          <a:p>
            <a:r>
              <a:rPr lang="ru-RU" sz="3200" b="0" dirty="0" smtClean="0"/>
              <a:t>Говоря об очевидности чего-то нехорошего, русский скажет </a:t>
            </a:r>
            <a:r>
              <a:rPr lang="ru-RU" sz="3200" dirty="0" smtClean="0">
                <a:solidFill>
                  <a:srgbClr val="FF0000"/>
                </a:solidFill>
              </a:rPr>
              <a:t>«Шила в мешке не утаишь»</a:t>
            </a:r>
            <a:r>
              <a:rPr lang="ru-RU" sz="3200" b="0" dirty="0" smtClean="0">
                <a:solidFill>
                  <a:srgbClr val="FF0000"/>
                </a:solidFill>
              </a:rPr>
              <a:t>, </a:t>
            </a:r>
            <a:r>
              <a:rPr lang="ru-RU" sz="3200" b="0" dirty="0" smtClean="0"/>
              <a:t>а афганец</a:t>
            </a:r>
            <a:r>
              <a:rPr lang="ru-RU" sz="3200" b="0" i="1" dirty="0" smtClean="0"/>
              <a:t> </a:t>
            </a:r>
            <a:r>
              <a:rPr lang="ru-RU" sz="3200" b="0" dirty="0" smtClean="0"/>
              <a:t>– </a:t>
            </a:r>
            <a:r>
              <a:rPr lang="ru-RU" sz="3200" dirty="0" smtClean="0">
                <a:solidFill>
                  <a:srgbClr val="FF0000"/>
                </a:solidFill>
              </a:rPr>
              <a:t>«Верблюда под мостом не спрячешь»</a:t>
            </a:r>
            <a:r>
              <a:rPr lang="ru-RU" sz="3200" b="0" dirty="0" smtClean="0"/>
              <a:t>.</a:t>
            </a:r>
            <a:endParaRPr lang="en-US" sz="3200" dirty="0"/>
          </a:p>
        </p:txBody>
      </p:sp>
      <p:sp>
        <p:nvSpPr>
          <p:cNvPr id="17412" name="AutoShape 4" descr="https://im3-tub-ru.yandex.net/i?id=d2a2047958621c2152906fa8f0bf610a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4" name="AutoShape 6" descr="https://im3-tub-ru.yandex.net/i?id=d2a2047958621c2152906fa8f0bf610a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1928802"/>
            <a:ext cx="8215370" cy="4071966"/>
          </a:xfrm>
        </p:spPr>
        <p:txBody>
          <a:bodyPr numCol="1">
            <a:noAutofit/>
          </a:bodyPr>
          <a:lstStyle/>
          <a:p>
            <a:r>
              <a:rPr lang="ru-RU" sz="2400" dirty="0" smtClean="0"/>
              <a:t>Пословица — малая форма народного поэтического творчества, облачённая в краткое изречение, несущее обобщённую мысль, вывод,  поучение.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369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500198"/>
          </a:xfrm>
        </p:spPr>
        <p:txBody>
          <a:bodyPr/>
          <a:lstStyle/>
          <a:p>
            <a:r>
              <a:rPr lang="ru-RU" sz="2800" dirty="0" smtClean="0"/>
              <a:t>Яблоко от яблони недалеко падает (русская) – Сын леопарда тоже леопард (африканская)</a:t>
            </a:r>
            <a:endParaRPr lang="en-US" sz="2800" dirty="0"/>
          </a:p>
        </p:txBody>
      </p:sp>
      <p:pic>
        <p:nvPicPr>
          <p:cNvPr id="1026" name="Picture 2" descr="http://fb.ru/misc/i/gallery/32850/865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3214678" cy="2597877"/>
          </a:xfrm>
          <a:prstGeom prst="rect">
            <a:avLst/>
          </a:prstGeom>
          <a:noFill/>
        </p:spPr>
      </p:pic>
      <p:pic>
        <p:nvPicPr>
          <p:cNvPr id="1028" name="Picture 4" descr="http://barnaul.bezformata.ru/content/image999698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285992"/>
            <a:ext cx="3893331" cy="2595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5286412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«Яблоко от яблони недалеко падает»</a:t>
            </a:r>
            <a:r>
              <a:rPr lang="ru-RU" sz="3200" b="0" dirty="0" smtClean="0">
                <a:solidFill>
                  <a:srgbClr val="FF0000"/>
                </a:solidFill>
              </a:rPr>
              <a:t>, </a:t>
            </a:r>
            <a:r>
              <a:rPr lang="ru-RU" sz="3200" b="0" dirty="0" smtClean="0"/>
              <a:t>– скажет русский, имея в виду очень похожих людей, – по поступкам (чаще негативным), поведению. Подразумевая то же самое, африканец</a:t>
            </a:r>
            <a:r>
              <a:rPr lang="ru-RU" sz="3200" b="0" i="1" dirty="0" smtClean="0"/>
              <a:t> </a:t>
            </a:r>
            <a:r>
              <a:rPr lang="ru-RU" sz="3200" b="0" dirty="0" smtClean="0"/>
              <a:t>произнесет: </a:t>
            </a:r>
            <a:r>
              <a:rPr lang="ru-RU" sz="3200" dirty="0" smtClean="0">
                <a:solidFill>
                  <a:srgbClr val="FF0000"/>
                </a:solidFill>
              </a:rPr>
              <a:t>«Сын леопарда – тоже леопард»</a:t>
            </a:r>
            <a:r>
              <a:rPr lang="ru-RU" sz="3200" b="0" dirty="0" smtClean="0">
                <a:solidFill>
                  <a:srgbClr val="FF0000"/>
                </a:solidFill>
              </a:rPr>
              <a:t>. </a:t>
            </a:r>
            <a:r>
              <a:rPr lang="ru-RU" sz="3200" b="0" dirty="0" smtClean="0"/>
              <a:t/>
            </a:r>
            <a:br>
              <a:rPr lang="ru-RU" sz="3200" b="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500198"/>
          </a:xfrm>
        </p:spPr>
        <p:txBody>
          <a:bodyPr/>
          <a:lstStyle/>
          <a:p>
            <a:r>
              <a:rPr lang="ru-RU" sz="2800" dirty="0" smtClean="0"/>
              <a:t>Сор из избы не выносят (русская) – Что сварено дома, должно быть съедено дома (немецкая)</a:t>
            </a:r>
            <a:endParaRPr lang="en-US" sz="2800" dirty="0"/>
          </a:p>
        </p:txBody>
      </p:sp>
      <p:pic>
        <p:nvPicPr>
          <p:cNvPr id="15362" name="Picture 2" descr="http://www.stihi.ru/pics/2015/05/14/3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2857520" cy="2957535"/>
          </a:xfrm>
          <a:prstGeom prst="rect">
            <a:avLst/>
          </a:prstGeom>
          <a:noFill/>
        </p:spPr>
      </p:pic>
      <p:pic>
        <p:nvPicPr>
          <p:cNvPr id="15364" name="Picture 4" descr="http://cdn01.ru/files/users/images/77/24/7724728be0d10c32d1ab1362b55a73a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40"/>
            <a:ext cx="3929090" cy="2951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4500594"/>
          </a:xfrm>
        </p:spPr>
        <p:txBody>
          <a:bodyPr/>
          <a:lstStyle/>
          <a:p>
            <a:r>
              <a:rPr lang="ru-RU" sz="3200" b="0" dirty="0" smtClean="0"/>
              <a:t>Русский, желая оставить свои проблемы в узком кругу, не выносить их на всеобщее обозрение, говорит: </a:t>
            </a:r>
            <a:r>
              <a:rPr lang="ru-RU" sz="3200" dirty="0" smtClean="0">
                <a:solidFill>
                  <a:srgbClr val="FF0000"/>
                </a:solidFill>
              </a:rPr>
              <a:t>«Не выносить сор из избы»</a:t>
            </a:r>
            <a:r>
              <a:rPr lang="ru-RU" sz="3200" b="0" dirty="0" smtClean="0"/>
              <a:t>, а немец</a:t>
            </a:r>
            <a:r>
              <a:rPr lang="ru-RU" sz="3200" b="0" i="1" dirty="0" smtClean="0"/>
              <a:t> </a:t>
            </a:r>
            <a:r>
              <a:rPr lang="ru-RU" sz="3200" b="0" dirty="0" smtClean="0"/>
              <a:t>– </a:t>
            </a:r>
            <a:r>
              <a:rPr lang="ru-RU" sz="3200" dirty="0" smtClean="0">
                <a:solidFill>
                  <a:srgbClr val="FF0000"/>
                </a:solidFill>
              </a:rPr>
              <a:t>«Что дома сварено, должно быть дома съедено»</a:t>
            </a:r>
            <a:r>
              <a:rPr lang="ru-RU" sz="3200" b="0" dirty="0" smtClean="0">
                <a:solidFill>
                  <a:srgbClr val="FF0000"/>
                </a:solidFill>
              </a:rPr>
              <a:t>.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500198"/>
          </a:xfrm>
        </p:spPr>
        <p:txBody>
          <a:bodyPr/>
          <a:lstStyle/>
          <a:p>
            <a:r>
              <a:rPr lang="ru-RU" sz="2800" dirty="0" smtClean="0"/>
              <a:t>И на солнце есть пятна (русская) – Даже в пруду с лотосами водятся лягушки (сенегальская)</a:t>
            </a:r>
            <a:endParaRPr lang="en-US" sz="2800" dirty="0"/>
          </a:p>
        </p:txBody>
      </p:sp>
      <p:pic>
        <p:nvPicPr>
          <p:cNvPr id="16386" name="Picture 2" descr="http://spaceon.ru/wp-content/uploads/2013/11/Pjatna_na_soln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3490968" cy="3133706"/>
          </a:xfrm>
          <a:prstGeom prst="rect">
            <a:avLst/>
          </a:prstGeom>
          <a:noFill/>
        </p:spPr>
      </p:pic>
      <p:pic>
        <p:nvPicPr>
          <p:cNvPr id="16388" name="Picture 4" descr="http://img1.liveinternet.ru/images/attach/c/3/75/271/75271217_large_40827_232_583_ArtFile_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00240"/>
            <a:ext cx="3690963" cy="27682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4500594"/>
          </a:xfrm>
        </p:spPr>
        <p:txBody>
          <a:bodyPr/>
          <a:lstStyle/>
          <a:p>
            <a:r>
              <a:rPr lang="ru-RU" sz="3200" b="0" dirty="0" smtClean="0"/>
              <a:t>В Сенегале</a:t>
            </a:r>
            <a:r>
              <a:rPr lang="ru-RU" sz="3200" b="0" i="1" dirty="0" smtClean="0"/>
              <a:t> </a:t>
            </a:r>
            <a:r>
              <a:rPr lang="ru-RU" sz="3200" b="0" dirty="0" smtClean="0"/>
              <a:t>бытует выражение </a:t>
            </a:r>
            <a:r>
              <a:rPr lang="ru-RU" sz="3200" dirty="0" smtClean="0">
                <a:solidFill>
                  <a:srgbClr val="FF0000"/>
                </a:solidFill>
              </a:rPr>
              <a:t>«Даже в пруду с лотосами водятся лягушки»</a:t>
            </a:r>
            <a:r>
              <a:rPr lang="ru-RU" sz="3200" b="0" dirty="0" smtClean="0"/>
              <a:t>, а его русский эквивалент выглядит как </a:t>
            </a:r>
            <a:r>
              <a:rPr lang="ru-RU" sz="3200" dirty="0" smtClean="0">
                <a:solidFill>
                  <a:srgbClr val="FF0000"/>
                </a:solidFill>
              </a:rPr>
              <a:t>«И на Солнце есть пятна»</a:t>
            </a:r>
            <a:r>
              <a:rPr lang="ru-RU" sz="3200" b="0" dirty="0" smtClean="0">
                <a:solidFill>
                  <a:srgbClr val="FF0000"/>
                </a:solidFill>
              </a:rPr>
              <a:t>. 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500198"/>
          </a:xfrm>
        </p:spPr>
        <p:txBody>
          <a:bodyPr/>
          <a:lstStyle/>
          <a:p>
            <a:r>
              <a:rPr lang="ru-RU" sz="2800" dirty="0" smtClean="0"/>
              <a:t>Шила в мешке не утаишь (русская) – Верблюда под мостом не спрячешь (афганская)</a:t>
            </a:r>
            <a:endParaRPr lang="en-US" sz="2800" dirty="0"/>
          </a:p>
        </p:txBody>
      </p:sp>
      <p:pic>
        <p:nvPicPr>
          <p:cNvPr id="17410" name="Picture 2" descr="http://doodle.multator.ru/doodle/altljtqcgtsg.jpg"/>
          <p:cNvPicPr>
            <a:picLocks noChangeAspect="1" noChangeArrowheads="1"/>
          </p:cNvPicPr>
          <p:nvPr/>
        </p:nvPicPr>
        <p:blipFill>
          <a:blip r:embed="rId2"/>
          <a:srcRect l="26415" r="9434"/>
          <a:stretch>
            <a:fillRect/>
          </a:stretch>
        </p:blipFill>
        <p:spPr bwMode="auto">
          <a:xfrm>
            <a:off x="714348" y="2357430"/>
            <a:ext cx="3177417" cy="2786082"/>
          </a:xfrm>
          <a:prstGeom prst="rect">
            <a:avLst/>
          </a:prstGeom>
          <a:noFill/>
        </p:spPr>
      </p:pic>
      <p:sp>
        <p:nvSpPr>
          <p:cNvPr id="17412" name="AutoShape 4" descr="https://im3-tub-ru.yandex.net/i?id=d2a2047958621c2152906fa8f0bf610a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4" name="AutoShape 6" descr="https://im3-tub-ru.yandex.net/i?id=d2a2047958621c2152906fa8f0bf610a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7416" name="Picture 8" descr="http://main-designyoutrust.netdna-ssl.com/wp-content/uploads/2012/09/Critically-Endangered-Specie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357430"/>
            <a:ext cx="3429024" cy="2721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419</TotalTime>
  <Words>161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Слайд 1</vt:lpstr>
      <vt:lpstr>Слайд 2</vt:lpstr>
      <vt:lpstr>Яблоко от яблони недалеко падает (русская) – Сын леопарда тоже леопард (африканская)</vt:lpstr>
      <vt:lpstr>«Яблоко от яблони недалеко падает», – скажет русский, имея в виду очень похожих людей, – по поступкам (чаще негативным), поведению. Подразумевая то же самое, африканец произнесет: «Сын леопарда – тоже леопард».  </vt:lpstr>
      <vt:lpstr>Сор из избы не выносят (русская) – Что сварено дома, должно быть съедено дома (немецкая)</vt:lpstr>
      <vt:lpstr>Русский, желая оставить свои проблемы в узком кругу, не выносить их на всеобщее обозрение, говорит: «Не выносить сор из избы», а немец – «Что дома сварено, должно быть дома съедено».</vt:lpstr>
      <vt:lpstr>И на солнце есть пятна (русская) – Даже в пруду с лотосами водятся лягушки (сенегальская)</vt:lpstr>
      <vt:lpstr>В Сенегале бытует выражение «Даже в пруду с лотосами водятся лягушки», а его русский эквивалент выглядит как «И на Солнце есть пятна». </vt:lpstr>
      <vt:lpstr>Шила в мешке не утаишь (русская) – Верблюда под мостом не спрячешь (афганская)</vt:lpstr>
      <vt:lpstr>Говоря об очевидности чего-то нехорошего, русский скажет «Шила в мешке не утаишь», а афганец – «Верблюда под мостом не спрячешь».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User</dc:creator>
  <cp:lastModifiedBy>Любовь</cp:lastModifiedBy>
  <cp:revision>134</cp:revision>
  <dcterms:created xsi:type="dcterms:W3CDTF">2014-06-09T11:46:13Z</dcterms:created>
  <dcterms:modified xsi:type="dcterms:W3CDTF">2021-02-13T07:30:46Z</dcterms:modified>
</cp:coreProperties>
</file>