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440" r:id="rId3"/>
    <p:sldId id="384" r:id="rId4"/>
    <p:sldId id="442" r:id="rId5"/>
    <p:sldId id="441" r:id="rId6"/>
    <p:sldId id="386" r:id="rId7"/>
    <p:sldId id="332" r:id="rId8"/>
    <p:sldId id="286" r:id="rId9"/>
    <p:sldId id="287" r:id="rId10"/>
    <p:sldId id="288" r:id="rId11"/>
    <p:sldId id="289" r:id="rId12"/>
    <p:sldId id="290" r:id="rId13"/>
    <p:sldId id="292" r:id="rId14"/>
    <p:sldId id="291" r:id="rId15"/>
    <p:sldId id="450" r:id="rId16"/>
    <p:sldId id="309" r:id="rId17"/>
    <p:sldId id="299" r:id="rId18"/>
    <p:sldId id="300" r:id="rId19"/>
    <p:sldId id="301" r:id="rId20"/>
    <p:sldId id="308" r:id="rId21"/>
    <p:sldId id="312" r:id="rId22"/>
    <p:sldId id="313" r:id="rId23"/>
    <p:sldId id="314" r:id="rId24"/>
    <p:sldId id="318" r:id="rId25"/>
    <p:sldId id="443" r:id="rId26"/>
    <p:sldId id="330" r:id="rId27"/>
    <p:sldId id="333" r:id="rId28"/>
    <p:sldId id="279" r:id="rId29"/>
    <p:sldId id="349" r:id="rId30"/>
    <p:sldId id="347" r:id="rId31"/>
    <p:sldId id="430" r:id="rId32"/>
    <p:sldId id="431" r:id="rId33"/>
    <p:sldId id="433" r:id="rId34"/>
    <p:sldId id="449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FDDF7"/>
    <a:srgbClr val="007BC2"/>
    <a:srgbClr val="1A396C"/>
    <a:srgbClr val="E37416"/>
    <a:srgbClr val="005686"/>
    <a:srgbClr val="F0A466"/>
    <a:srgbClr val="E9F6FD"/>
    <a:srgbClr val="D5ED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8" autoAdjust="0"/>
    <p:restoredTop sz="94678" autoAdjust="0"/>
  </p:normalViewPr>
  <p:slideViewPr>
    <p:cSldViewPr>
      <p:cViewPr>
        <p:scale>
          <a:sx n="100" d="100"/>
          <a:sy n="100" d="100"/>
        </p:scale>
        <p:origin x="-1109" y="619"/>
      </p:cViewPr>
      <p:guideLst>
        <p:guide orient="horz" pos="2069"/>
        <p:guide pos="1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08"/>
    </p:cViewPr>
  </p:sorterViewPr>
  <p:notesViewPr>
    <p:cSldViewPr>
      <p:cViewPr varScale="1">
        <p:scale>
          <a:sx n="80" d="100"/>
          <a:sy n="80" d="100"/>
        </p:scale>
        <p:origin x="-148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5C98A2-7611-4E44-A353-4EE76552F484}" type="doc">
      <dgm:prSet loTypeId="urn:microsoft.com/office/officeart/2005/8/layout/matrix1" loCatId="matrix" qsTypeId="urn:microsoft.com/office/officeart/2005/8/quickstyle/simple5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FE1356EB-5AA6-442D-A6C7-0682CE7D7405}">
      <dgm:prSet phldrT="[Текст]" custT="1"/>
      <dgm:spPr/>
      <dgm:t>
        <a:bodyPr/>
        <a:lstStyle/>
        <a:p>
          <a:r>
            <a:rPr lang="ru-RU" sz="2400" b="1" u="none" dirty="0" smtClean="0">
              <a:solidFill>
                <a:schemeClr val="tx2"/>
              </a:solidFill>
            </a:rPr>
            <a:t>Среднее общее образование направлено на:</a:t>
          </a:r>
          <a:endParaRPr lang="ru-RU" sz="2400" b="1" u="none" dirty="0">
            <a:solidFill>
              <a:schemeClr val="tx2"/>
            </a:solidFill>
          </a:endParaRPr>
        </a:p>
      </dgm:t>
    </dgm:pt>
    <dgm:pt modelId="{8F609021-30C7-4746-A2EF-EB1BA87A2263}" type="parTrans" cxnId="{C72818D4-BC15-475B-B7F8-C33A33C1F14E}">
      <dgm:prSet/>
      <dgm:spPr/>
      <dgm:t>
        <a:bodyPr/>
        <a:lstStyle/>
        <a:p>
          <a:endParaRPr lang="ru-RU"/>
        </a:p>
      </dgm:t>
    </dgm:pt>
    <dgm:pt modelId="{3E32157A-949F-4255-BCDE-DD0D3B89C0AB}" type="sibTrans" cxnId="{C72818D4-BC15-475B-B7F8-C33A33C1F14E}">
      <dgm:prSet/>
      <dgm:spPr/>
      <dgm:t>
        <a:bodyPr/>
        <a:lstStyle/>
        <a:p>
          <a:endParaRPr lang="ru-RU"/>
        </a:p>
      </dgm:t>
    </dgm:pt>
    <dgm:pt modelId="{95FAC6A3-7391-43D8-AF21-EF84E729591A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1A396C"/>
              </a:solidFill>
            </a:rPr>
            <a:t>развитие интереса к познанию и творческих способностей обучающегося</a:t>
          </a:r>
          <a:endParaRPr lang="ru-RU" sz="1700" b="1" dirty="0">
            <a:solidFill>
              <a:srgbClr val="1A396C"/>
            </a:solidFill>
          </a:endParaRPr>
        </a:p>
      </dgm:t>
    </dgm:pt>
    <dgm:pt modelId="{508638EC-5799-4D72-9AD7-C7984865B321}" type="parTrans" cxnId="{32F7A576-DAB9-478E-85F9-4E95CFDACF3B}">
      <dgm:prSet/>
      <dgm:spPr/>
      <dgm:t>
        <a:bodyPr/>
        <a:lstStyle/>
        <a:p>
          <a:endParaRPr lang="ru-RU"/>
        </a:p>
      </dgm:t>
    </dgm:pt>
    <dgm:pt modelId="{7D068A87-09D4-4986-ADB1-81B3F746C36F}" type="sibTrans" cxnId="{32F7A576-DAB9-478E-85F9-4E95CFDACF3B}">
      <dgm:prSet/>
      <dgm:spPr/>
      <dgm:t>
        <a:bodyPr/>
        <a:lstStyle/>
        <a:p>
          <a:endParaRPr lang="ru-RU"/>
        </a:p>
      </dgm:t>
    </dgm:pt>
    <dgm:pt modelId="{56FD1126-310D-4F95-B7B1-5AA4B4C7E719}">
      <dgm:prSet phldrT="[Текст]" custT="1"/>
      <dgm:spPr/>
      <dgm:t>
        <a:bodyPr anchor="b"/>
        <a:lstStyle/>
        <a:p>
          <a:r>
            <a:rPr lang="ru-RU" sz="2000" b="1" dirty="0" smtClean="0">
              <a:solidFill>
                <a:srgbClr val="1A396C"/>
              </a:solidFill>
            </a:rPr>
            <a:t>формирование навыков самостоятельной учебной деятельности на основе индивидуализации и профессиональной ориентации содержания среднего общего образования</a:t>
          </a:r>
        </a:p>
        <a:p>
          <a:endParaRPr lang="ru-RU" sz="2000" b="1" dirty="0" smtClean="0">
            <a:solidFill>
              <a:srgbClr val="1A396C"/>
            </a:solidFill>
          </a:endParaRPr>
        </a:p>
        <a:p>
          <a:endParaRPr lang="ru-RU" sz="2000" b="1" dirty="0">
            <a:solidFill>
              <a:srgbClr val="1A396C"/>
            </a:solidFill>
          </a:endParaRPr>
        </a:p>
      </dgm:t>
    </dgm:pt>
    <dgm:pt modelId="{023FFAFA-48AF-4B6D-B461-1FFC53110EF1}" type="parTrans" cxnId="{7F66754B-D29B-4AE5-BC52-9916981EEC08}">
      <dgm:prSet/>
      <dgm:spPr/>
      <dgm:t>
        <a:bodyPr/>
        <a:lstStyle/>
        <a:p>
          <a:endParaRPr lang="ru-RU"/>
        </a:p>
      </dgm:t>
    </dgm:pt>
    <dgm:pt modelId="{1693F424-2337-4611-BE1F-0259E0C7D7B9}" type="sibTrans" cxnId="{7F66754B-D29B-4AE5-BC52-9916981EEC08}">
      <dgm:prSet/>
      <dgm:spPr/>
      <dgm:t>
        <a:bodyPr/>
        <a:lstStyle/>
        <a:p>
          <a:endParaRPr lang="ru-RU"/>
        </a:p>
      </dgm:t>
    </dgm:pt>
    <dgm:pt modelId="{359CEEE0-5F5F-4246-AA76-7999E610FDA4}">
      <dgm:prSet phldrT="[Текст]" custT="1"/>
      <dgm:spPr/>
      <dgm:t>
        <a:bodyPr anchor="b"/>
        <a:lstStyle/>
        <a:p>
          <a:pPr algn="ctr"/>
          <a:r>
            <a:rPr lang="ru-RU" sz="2000" b="1" dirty="0" smtClean="0">
              <a:solidFill>
                <a:srgbClr val="1A396C"/>
              </a:solidFill>
            </a:rPr>
            <a:t>подготовку обучающегося  к жизни в обществе,   самостоятельному жизненному выбору, </a:t>
          </a:r>
        </a:p>
        <a:p>
          <a:pPr algn="ctr"/>
          <a:r>
            <a:rPr lang="ru-RU" sz="2000" b="1" dirty="0" smtClean="0">
              <a:solidFill>
                <a:srgbClr val="1A396C"/>
              </a:solidFill>
            </a:rPr>
            <a:t>продолжению образования и началу профессиональной деятельности</a:t>
          </a:r>
        </a:p>
        <a:p>
          <a:pPr algn="ctr"/>
          <a:endParaRPr lang="ru-RU" sz="2000" b="1" dirty="0" smtClean="0">
            <a:solidFill>
              <a:srgbClr val="1A396C"/>
            </a:solidFill>
          </a:endParaRPr>
        </a:p>
        <a:p>
          <a:pPr algn="ctr"/>
          <a:endParaRPr lang="ru-RU" sz="2000" b="1" dirty="0">
            <a:solidFill>
              <a:srgbClr val="1A396C"/>
            </a:solidFill>
          </a:endParaRPr>
        </a:p>
      </dgm:t>
    </dgm:pt>
    <dgm:pt modelId="{CC0D8066-DE09-4317-9270-8D01FBFD86A1}" type="parTrans" cxnId="{76BCB77D-5040-4A45-9BA8-91362016DB15}">
      <dgm:prSet/>
      <dgm:spPr/>
      <dgm:t>
        <a:bodyPr/>
        <a:lstStyle/>
        <a:p>
          <a:endParaRPr lang="ru-RU"/>
        </a:p>
      </dgm:t>
    </dgm:pt>
    <dgm:pt modelId="{3A2E6365-D905-410A-846E-9052F1D85530}" type="sibTrans" cxnId="{76BCB77D-5040-4A45-9BA8-91362016DB15}">
      <dgm:prSet/>
      <dgm:spPr/>
      <dgm:t>
        <a:bodyPr/>
        <a:lstStyle/>
        <a:p>
          <a:endParaRPr lang="ru-RU"/>
        </a:p>
      </dgm:t>
    </dgm:pt>
    <dgm:pt modelId="{C5733567-15EE-4EC7-A275-C0A55730AF14}">
      <dgm:prSet/>
      <dgm:spPr/>
      <dgm:t>
        <a:bodyPr/>
        <a:lstStyle/>
        <a:p>
          <a:endParaRPr lang="ru-RU" dirty="0"/>
        </a:p>
      </dgm:t>
    </dgm:pt>
    <dgm:pt modelId="{A3DE84D2-84AF-41E9-9028-527B908201BE}" type="parTrans" cxnId="{611A4142-59F0-49A7-A1D4-C4A5FCB36FC2}">
      <dgm:prSet/>
      <dgm:spPr/>
      <dgm:t>
        <a:bodyPr/>
        <a:lstStyle/>
        <a:p>
          <a:endParaRPr lang="ru-RU"/>
        </a:p>
      </dgm:t>
    </dgm:pt>
    <dgm:pt modelId="{E52E2020-F2E5-46CA-BB0B-B6F68E7CF004}" type="sibTrans" cxnId="{611A4142-59F0-49A7-A1D4-C4A5FCB36FC2}">
      <dgm:prSet/>
      <dgm:spPr/>
      <dgm:t>
        <a:bodyPr/>
        <a:lstStyle/>
        <a:p>
          <a:endParaRPr lang="ru-RU"/>
        </a:p>
      </dgm:t>
    </dgm:pt>
    <dgm:pt modelId="{31E98D2D-1CCD-4862-9610-BBEA3EA2D69D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1A396C"/>
              </a:solidFill>
            </a:rPr>
            <a:t>дальнейшее становление и формирование личности обучающегося</a:t>
          </a:r>
          <a:endParaRPr lang="ru-RU" sz="2400" b="1" dirty="0">
            <a:solidFill>
              <a:srgbClr val="1A396C"/>
            </a:solidFill>
          </a:endParaRPr>
        </a:p>
      </dgm:t>
    </dgm:pt>
    <dgm:pt modelId="{CB5A0996-BEB7-4E18-8FAD-E2B511B609E5}" type="sibTrans" cxnId="{A2A8249B-0752-4B8A-9E1C-1015FC4A6A5A}">
      <dgm:prSet/>
      <dgm:spPr/>
      <dgm:t>
        <a:bodyPr/>
        <a:lstStyle/>
        <a:p>
          <a:endParaRPr lang="ru-RU"/>
        </a:p>
      </dgm:t>
    </dgm:pt>
    <dgm:pt modelId="{CDBC32B4-A8B1-448B-9D0A-3AD1C8DF8BDD}" type="parTrans" cxnId="{A2A8249B-0752-4B8A-9E1C-1015FC4A6A5A}">
      <dgm:prSet/>
      <dgm:spPr/>
      <dgm:t>
        <a:bodyPr/>
        <a:lstStyle/>
        <a:p>
          <a:endParaRPr lang="ru-RU"/>
        </a:p>
      </dgm:t>
    </dgm:pt>
    <dgm:pt modelId="{36BFA704-B7BE-4CCA-A0FA-A173145FF251}" type="pres">
      <dgm:prSet presAssocID="{AD5C98A2-7611-4E44-A353-4EE76552F484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AEFFE4-5D36-473B-B16D-966425C4802B}" type="pres">
      <dgm:prSet presAssocID="{AD5C98A2-7611-4E44-A353-4EE76552F484}" presName="matrix" presStyleCnt="0"/>
      <dgm:spPr/>
      <dgm:t>
        <a:bodyPr/>
        <a:lstStyle/>
        <a:p>
          <a:endParaRPr lang="ru-RU"/>
        </a:p>
      </dgm:t>
    </dgm:pt>
    <dgm:pt modelId="{0B51EF6F-B951-4A14-9C7A-31BDA4DDB10D}" type="pres">
      <dgm:prSet presAssocID="{AD5C98A2-7611-4E44-A353-4EE76552F484}" presName="tile1" presStyleLbl="node1" presStyleIdx="0" presStyleCnt="4" custLinFactNeighborY="0"/>
      <dgm:spPr/>
      <dgm:t>
        <a:bodyPr/>
        <a:lstStyle/>
        <a:p>
          <a:endParaRPr lang="ru-RU"/>
        </a:p>
      </dgm:t>
    </dgm:pt>
    <dgm:pt modelId="{8F4B35B8-C3E5-4040-BD52-505BE6856B18}" type="pres">
      <dgm:prSet presAssocID="{AD5C98A2-7611-4E44-A353-4EE76552F484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875B50-98E8-44E1-AE38-42FB240919EA}" type="pres">
      <dgm:prSet presAssocID="{AD5C98A2-7611-4E44-A353-4EE76552F484}" presName="tile2" presStyleLbl="node1" presStyleIdx="1" presStyleCnt="4"/>
      <dgm:spPr/>
      <dgm:t>
        <a:bodyPr/>
        <a:lstStyle/>
        <a:p>
          <a:endParaRPr lang="ru-RU"/>
        </a:p>
      </dgm:t>
    </dgm:pt>
    <dgm:pt modelId="{269C987A-B449-4897-953B-92A0C9114AD0}" type="pres">
      <dgm:prSet presAssocID="{AD5C98A2-7611-4E44-A353-4EE76552F484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FCA1AB-2708-43C5-BFD8-FF6846A33BEC}" type="pres">
      <dgm:prSet presAssocID="{AD5C98A2-7611-4E44-A353-4EE76552F484}" presName="tile3" presStyleLbl="node1" presStyleIdx="2" presStyleCnt="4" custScaleX="107252" custLinFactNeighborX="3394" custLinFactNeighborY="4300"/>
      <dgm:spPr/>
      <dgm:t>
        <a:bodyPr/>
        <a:lstStyle/>
        <a:p>
          <a:endParaRPr lang="ru-RU"/>
        </a:p>
      </dgm:t>
    </dgm:pt>
    <dgm:pt modelId="{ACF0837B-0F57-4A9F-969F-FAC1D959C137}" type="pres">
      <dgm:prSet presAssocID="{AD5C98A2-7611-4E44-A353-4EE76552F484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3FFE6E-13D4-446E-B877-A4DC2DFBD556}" type="pres">
      <dgm:prSet presAssocID="{AD5C98A2-7611-4E44-A353-4EE76552F484}" presName="tile4" presStyleLbl="node1" presStyleIdx="3" presStyleCnt="4" custScaleX="98749"/>
      <dgm:spPr/>
      <dgm:t>
        <a:bodyPr/>
        <a:lstStyle/>
        <a:p>
          <a:endParaRPr lang="ru-RU"/>
        </a:p>
      </dgm:t>
    </dgm:pt>
    <dgm:pt modelId="{72599F16-84CA-4876-B6D4-5076F9A31A9D}" type="pres">
      <dgm:prSet presAssocID="{AD5C98A2-7611-4E44-A353-4EE76552F484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6CFB13-67C7-4CA4-9EC7-6DCC83175F60}" type="pres">
      <dgm:prSet presAssocID="{AD5C98A2-7611-4E44-A353-4EE76552F484}" presName="centerTile" presStyleLbl="fgShp" presStyleIdx="0" presStyleCnt="1" custScaleX="179095" custScaleY="62973" custLinFactNeighborX="1937" custLinFactNeighborY="-1588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C1E5E18-8202-4C61-BE1F-DB94D294C091}" type="presOf" srcId="{31E98D2D-1CCD-4862-9610-BBEA3EA2D69D}" destId="{8F4B35B8-C3E5-4040-BD52-505BE6856B18}" srcOrd="1" destOrd="0" presId="urn:microsoft.com/office/officeart/2005/8/layout/matrix1"/>
    <dgm:cxn modelId="{077F4725-88CF-46AD-9C16-FD6084AEAED9}" type="presOf" srcId="{95FAC6A3-7391-43D8-AF21-EF84E729591A}" destId="{269C987A-B449-4897-953B-92A0C9114AD0}" srcOrd="1" destOrd="0" presId="urn:microsoft.com/office/officeart/2005/8/layout/matrix1"/>
    <dgm:cxn modelId="{7F66754B-D29B-4AE5-BC52-9916981EEC08}" srcId="{FE1356EB-5AA6-442D-A6C7-0682CE7D7405}" destId="{56FD1126-310D-4F95-B7B1-5AA4B4C7E719}" srcOrd="2" destOrd="0" parTransId="{023FFAFA-48AF-4B6D-B461-1FFC53110EF1}" sibTransId="{1693F424-2337-4611-BE1F-0259E0C7D7B9}"/>
    <dgm:cxn modelId="{4AE1B71D-918C-474C-B918-444DC0D8F2E2}" type="presOf" srcId="{31E98D2D-1CCD-4862-9610-BBEA3EA2D69D}" destId="{0B51EF6F-B951-4A14-9C7A-31BDA4DDB10D}" srcOrd="0" destOrd="0" presId="urn:microsoft.com/office/officeart/2005/8/layout/matrix1"/>
    <dgm:cxn modelId="{A2A8249B-0752-4B8A-9E1C-1015FC4A6A5A}" srcId="{FE1356EB-5AA6-442D-A6C7-0682CE7D7405}" destId="{31E98D2D-1CCD-4862-9610-BBEA3EA2D69D}" srcOrd="0" destOrd="0" parTransId="{CDBC32B4-A8B1-448B-9D0A-3AD1C8DF8BDD}" sibTransId="{CB5A0996-BEB7-4E18-8FAD-E2B511B609E5}"/>
    <dgm:cxn modelId="{EEED38E3-70E4-45DC-986B-A208F0D0B22C}" type="presOf" srcId="{56FD1126-310D-4F95-B7B1-5AA4B4C7E719}" destId="{ACF0837B-0F57-4A9F-969F-FAC1D959C137}" srcOrd="1" destOrd="0" presId="urn:microsoft.com/office/officeart/2005/8/layout/matrix1"/>
    <dgm:cxn modelId="{9D6BC857-A02C-4398-A43F-B9AD2404F0A0}" type="presOf" srcId="{56FD1126-310D-4F95-B7B1-5AA4B4C7E719}" destId="{3BFCA1AB-2708-43C5-BFD8-FF6846A33BEC}" srcOrd="0" destOrd="0" presId="urn:microsoft.com/office/officeart/2005/8/layout/matrix1"/>
    <dgm:cxn modelId="{C72818D4-BC15-475B-B7F8-C33A33C1F14E}" srcId="{AD5C98A2-7611-4E44-A353-4EE76552F484}" destId="{FE1356EB-5AA6-442D-A6C7-0682CE7D7405}" srcOrd="0" destOrd="0" parTransId="{8F609021-30C7-4746-A2EF-EB1BA87A2263}" sibTransId="{3E32157A-949F-4255-BCDE-DD0D3B89C0AB}"/>
    <dgm:cxn modelId="{893585BA-A879-4F67-BA47-655DD83A430F}" type="presOf" srcId="{95FAC6A3-7391-43D8-AF21-EF84E729591A}" destId="{02875B50-98E8-44E1-AE38-42FB240919EA}" srcOrd="0" destOrd="0" presId="urn:microsoft.com/office/officeart/2005/8/layout/matrix1"/>
    <dgm:cxn modelId="{B944FA3B-43DE-4CE4-9EAD-7492EEA736F6}" type="presOf" srcId="{AD5C98A2-7611-4E44-A353-4EE76552F484}" destId="{36BFA704-B7BE-4CCA-A0FA-A173145FF251}" srcOrd="0" destOrd="0" presId="urn:microsoft.com/office/officeart/2005/8/layout/matrix1"/>
    <dgm:cxn modelId="{8C77A361-C75A-478B-B8E0-3E5A6118C7BC}" type="presOf" srcId="{359CEEE0-5F5F-4246-AA76-7999E610FDA4}" destId="{72599F16-84CA-4876-B6D4-5076F9A31A9D}" srcOrd="1" destOrd="0" presId="urn:microsoft.com/office/officeart/2005/8/layout/matrix1"/>
    <dgm:cxn modelId="{C5801C21-692F-4B74-A10B-A0280F86F954}" type="presOf" srcId="{359CEEE0-5F5F-4246-AA76-7999E610FDA4}" destId="{343FFE6E-13D4-446E-B877-A4DC2DFBD556}" srcOrd="0" destOrd="0" presId="urn:microsoft.com/office/officeart/2005/8/layout/matrix1"/>
    <dgm:cxn modelId="{32F7A576-DAB9-478E-85F9-4E95CFDACF3B}" srcId="{FE1356EB-5AA6-442D-A6C7-0682CE7D7405}" destId="{95FAC6A3-7391-43D8-AF21-EF84E729591A}" srcOrd="1" destOrd="0" parTransId="{508638EC-5799-4D72-9AD7-C7984865B321}" sibTransId="{7D068A87-09D4-4986-ADB1-81B3F746C36F}"/>
    <dgm:cxn modelId="{611A4142-59F0-49A7-A1D4-C4A5FCB36FC2}" srcId="{FE1356EB-5AA6-442D-A6C7-0682CE7D7405}" destId="{C5733567-15EE-4EC7-A275-C0A55730AF14}" srcOrd="4" destOrd="0" parTransId="{A3DE84D2-84AF-41E9-9028-527B908201BE}" sibTransId="{E52E2020-F2E5-46CA-BB0B-B6F68E7CF004}"/>
    <dgm:cxn modelId="{76BCB77D-5040-4A45-9BA8-91362016DB15}" srcId="{FE1356EB-5AA6-442D-A6C7-0682CE7D7405}" destId="{359CEEE0-5F5F-4246-AA76-7999E610FDA4}" srcOrd="3" destOrd="0" parTransId="{CC0D8066-DE09-4317-9270-8D01FBFD86A1}" sibTransId="{3A2E6365-D905-410A-846E-9052F1D85530}"/>
    <dgm:cxn modelId="{E423FFD7-E72F-4B22-B285-B080A698D287}" type="presOf" srcId="{FE1356EB-5AA6-442D-A6C7-0682CE7D7405}" destId="{2B6CFB13-67C7-4CA4-9EC7-6DCC83175F60}" srcOrd="0" destOrd="0" presId="urn:microsoft.com/office/officeart/2005/8/layout/matrix1"/>
    <dgm:cxn modelId="{83FE6CF8-DCF7-41D5-8E3F-780C1CD5D749}" type="presParOf" srcId="{36BFA704-B7BE-4CCA-A0FA-A173145FF251}" destId="{41AEFFE4-5D36-473B-B16D-966425C4802B}" srcOrd="0" destOrd="0" presId="urn:microsoft.com/office/officeart/2005/8/layout/matrix1"/>
    <dgm:cxn modelId="{32939D97-F60F-4436-BE6F-35F9DF4266F0}" type="presParOf" srcId="{41AEFFE4-5D36-473B-B16D-966425C4802B}" destId="{0B51EF6F-B951-4A14-9C7A-31BDA4DDB10D}" srcOrd="0" destOrd="0" presId="urn:microsoft.com/office/officeart/2005/8/layout/matrix1"/>
    <dgm:cxn modelId="{A3C58D2E-A8AA-4455-AE8C-925451C8D56A}" type="presParOf" srcId="{41AEFFE4-5D36-473B-B16D-966425C4802B}" destId="{8F4B35B8-C3E5-4040-BD52-505BE6856B18}" srcOrd="1" destOrd="0" presId="urn:microsoft.com/office/officeart/2005/8/layout/matrix1"/>
    <dgm:cxn modelId="{5B0F7D49-DE7A-4D05-8630-41FAA07371A4}" type="presParOf" srcId="{41AEFFE4-5D36-473B-B16D-966425C4802B}" destId="{02875B50-98E8-44E1-AE38-42FB240919EA}" srcOrd="2" destOrd="0" presId="urn:microsoft.com/office/officeart/2005/8/layout/matrix1"/>
    <dgm:cxn modelId="{9F062C6A-4DED-4F96-9038-44A5FEA29F9E}" type="presParOf" srcId="{41AEFFE4-5D36-473B-B16D-966425C4802B}" destId="{269C987A-B449-4897-953B-92A0C9114AD0}" srcOrd="3" destOrd="0" presId="urn:microsoft.com/office/officeart/2005/8/layout/matrix1"/>
    <dgm:cxn modelId="{5E3E4746-590C-42D3-926C-FDB5513EF282}" type="presParOf" srcId="{41AEFFE4-5D36-473B-B16D-966425C4802B}" destId="{3BFCA1AB-2708-43C5-BFD8-FF6846A33BEC}" srcOrd="4" destOrd="0" presId="urn:microsoft.com/office/officeart/2005/8/layout/matrix1"/>
    <dgm:cxn modelId="{6B8A36F3-6A3A-4465-B5B5-64B990B29A5D}" type="presParOf" srcId="{41AEFFE4-5D36-473B-B16D-966425C4802B}" destId="{ACF0837B-0F57-4A9F-969F-FAC1D959C137}" srcOrd="5" destOrd="0" presId="urn:microsoft.com/office/officeart/2005/8/layout/matrix1"/>
    <dgm:cxn modelId="{02225B4C-BA78-435D-96CC-5E1DDD5088BE}" type="presParOf" srcId="{41AEFFE4-5D36-473B-B16D-966425C4802B}" destId="{343FFE6E-13D4-446E-B877-A4DC2DFBD556}" srcOrd="6" destOrd="0" presId="urn:microsoft.com/office/officeart/2005/8/layout/matrix1"/>
    <dgm:cxn modelId="{5D03E75D-1B02-4777-B680-71D032A05468}" type="presParOf" srcId="{41AEFFE4-5D36-473B-B16D-966425C4802B}" destId="{72599F16-84CA-4876-B6D4-5076F9A31A9D}" srcOrd="7" destOrd="0" presId="urn:microsoft.com/office/officeart/2005/8/layout/matrix1"/>
    <dgm:cxn modelId="{467C4476-2597-4ABC-A32A-70AB9C4A1797}" type="presParOf" srcId="{36BFA704-B7BE-4CCA-A0FA-A173145FF251}" destId="{2B6CFB13-67C7-4CA4-9EC7-6DCC83175F6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51EF6F-B951-4A14-9C7A-31BDA4DDB10D}">
      <dsp:nvSpPr>
        <dsp:cNvPr id="0" name=""/>
        <dsp:cNvSpPr/>
      </dsp:nvSpPr>
      <dsp:spPr>
        <a:xfrm rot="16200000">
          <a:off x="944382" y="-861814"/>
          <a:ext cx="2830624" cy="4554252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1A396C"/>
              </a:solidFill>
            </a:rPr>
            <a:t>дальнейшее становление и формирование личности обучающегося</a:t>
          </a:r>
          <a:endParaRPr lang="ru-RU" sz="2400" b="1" kern="1200" dirty="0">
            <a:solidFill>
              <a:srgbClr val="1A396C"/>
            </a:solidFill>
          </a:endParaRPr>
        </a:p>
      </dsp:txBody>
      <dsp:txXfrm rot="5400000">
        <a:off x="82568" y="1"/>
        <a:ext cx="4554252" cy="2122968"/>
      </dsp:txXfrm>
    </dsp:sp>
    <dsp:sp modelId="{02875B50-98E8-44E1-AE38-42FB240919EA}">
      <dsp:nvSpPr>
        <dsp:cNvPr id="0" name=""/>
        <dsp:cNvSpPr/>
      </dsp:nvSpPr>
      <dsp:spPr>
        <a:xfrm>
          <a:off x="4636820" y="0"/>
          <a:ext cx="4554252" cy="2830624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1A396C"/>
              </a:solidFill>
            </a:rPr>
            <a:t>развитие интереса к познанию и творческих способностей обучающегося</a:t>
          </a:r>
          <a:endParaRPr lang="ru-RU" sz="1700" b="1" kern="1200" dirty="0">
            <a:solidFill>
              <a:srgbClr val="1A396C"/>
            </a:solidFill>
          </a:endParaRPr>
        </a:p>
      </dsp:txBody>
      <dsp:txXfrm>
        <a:off x="4636820" y="0"/>
        <a:ext cx="4554252" cy="2122968"/>
      </dsp:txXfrm>
    </dsp:sp>
    <dsp:sp modelId="{3BFCA1AB-2708-43C5-BFD8-FF6846A33BEC}">
      <dsp:nvSpPr>
        <dsp:cNvPr id="0" name=""/>
        <dsp:cNvSpPr/>
      </dsp:nvSpPr>
      <dsp:spPr>
        <a:xfrm rot="10800000">
          <a:off x="72002" y="2830624"/>
          <a:ext cx="4884526" cy="2830624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A396C"/>
              </a:solidFill>
            </a:rPr>
            <a:t>формирование навыков самостоятельной учебной деятельности на основе индивидуализации и профессиональной ориентации содержания среднего общего образования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rgbClr val="1A396C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rgbClr val="1A396C"/>
            </a:solidFill>
          </a:endParaRPr>
        </a:p>
      </dsp:txBody>
      <dsp:txXfrm rot="10800000">
        <a:off x="72002" y="3538279"/>
        <a:ext cx="4884526" cy="2122968"/>
      </dsp:txXfrm>
    </dsp:sp>
    <dsp:sp modelId="{343FFE6E-13D4-446E-B877-A4DC2DFBD556}">
      <dsp:nvSpPr>
        <dsp:cNvPr id="0" name=""/>
        <dsp:cNvSpPr/>
      </dsp:nvSpPr>
      <dsp:spPr>
        <a:xfrm rot="5400000">
          <a:off x="5498634" y="1997296"/>
          <a:ext cx="2830624" cy="4497278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A396C"/>
              </a:solidFill>
            </a:rPr>
            <a:t>подготовку обучающегося  к жизни в обществе,   самостоятельному жизненному выбору,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A396C"/>
              </a:solidFill>
            </a:rPr>
            <a:t>продолжению образования и началу профессиональной деятельности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rgbClr val="1A396C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rgbClr val="1A396C"/>
            </a:solidFill>
          </a:endParaRPr>
        </a:p>
      </dsp:txBody>
      <dsp:txXfrm rot="-5400000">
        <a:off x="4665307" y="3538279"/>
        <a:ext cx="4497278" cy="2122968"/>
      </dsp:txXfrm>
    </dsp:sp>
    <dsp:sp modelId="{2B6CFB13-67C7-4CA4-9EC7-6DCC83175F60}">
      <dsp:nvSpPr>
        <dsp:cNvPr id="0" name=""/>
        <dsp:cNvSpPr/>
      </dsp:nvSpPr>
      <dsp:spPr>
        <a:xfrm>
          <a:off x="2160250" y="2160240"/>
          <a:ext cx="4893862" cy="891264"/>
        </a:xfrm>
        <a:prstGeom prst="round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none" kern="1200" dirty="0" smtClean="0">
              <a:solidFill>
                <a:schemeClr val="tx2"/>
              </a:solidFill>
            </a:rPr>
            <a:t>Среднее общее образование направлено на:</a:t>
          </a:r>
          <a:endParaRPr lang="ru-RU" sz="2400" b="1" u="none" kern="1200" dirty="0">
            <a:solidFill>
              <a:schemeClr val="tx2"/>
            </a:solidFill>
          </a:endParaRPr>
        </a:p>
      </dsp:txBody>
      <dsp:txXfrm>
        <a:off x="2203758" y="2203748"/>
        <a:ext cx="4806846" cy="8042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0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0864AFE-4A2B-425C-A908-83839843CF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856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52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2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47316FE4-C3AA-4CC1-8A1C-895876C9C8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734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19"/>
          <p:cNvSpPr txBox="1">
            <a:spLocks noGrp="1" noChangeArrowheads="1"/>
          </p:cNvSpPr>
          <p:nvPr/>
        </p:nvSpPr>
        <p:spPr bwMode="auto">
          <a:xfrm>
            <a:off x="3881438" y="8686800"/>
            <a:ext cx="2955925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50875" indent="-2508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01713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03350" indent="-201613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03400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2606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178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1750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322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hangingPunct="0">
              <a:lnSpc>
                <a:spcPct val="95000"/>
              </a:lnSpc>
              <a:buSzPct val="100000"/>
            </a:pPr>
            <a:fld id="{BEF07279-63A4-48B1-83E0-79B3D02E1BA4}" type="slidenum">
              <a:rPr lang="ru-RU" sz="120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Segoe UI" pitchFamily="34" charset="0"/>
              </a:rPr>
              <a:pPr algn="r" hangingPunct="0">
                <a:lnSpc>
                  <a:spcPct val="95000"/>
                </a:lnSpc>
                <a:buSzPct val="100000"/>
              </a:pPr>
              <a:t>3</a:t>
            </a:fld>
            <a:endParaRPr lang="ru-RU" sz="1200">
              <a:solidFill>
                <a:srgbClr val="000000"/>
              </a:solidFill>
              <a:latin typeface="Times New Roman" pitchFamily="18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105475" name="Text Box 1"/>
          <p:cNvSpPr txBox="1">
            <a:spLocks noChangeArrowheads="1"/>
          </p:cNvSpPr>
          <p:nvPr/>
        </p:nvSpPr>
        <p:spPr bwMode="auto">
          <a:xfrm>
            <a:off x="3883025" y="8685213"/>
            <a:ext cx="2967038" cy="44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50875" indent="-2508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01713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03350" indent="-201613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03400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2606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178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1750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322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hangingPunct="0">
              <a:lnSpc>
                <a:spcPct val="93000"/>
              </a:lnSpc>
              <a:buSzPct val="100000"/>
            </a:pPr>
            <a:fld id="{31EC19F7-376C-48EC-BF62-750D325C79B3}" type="slidenum">
              <a:rPr lang="ru-RU" sz="120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pPr algn="r" hangingPunct="0">
                <a:lnSpc>
                  <a:spcPct val="93000"/>
                </a:lnSpc>
                <a:buSzPct val="100000"/>
              </a:pPr>
              <a:t>3</a:t>
            </a:fld>
            <a:endParaRPr lang="ru-RU" sz="1200">
              <a:solidFill>
                <a:srgbClr val="000000"/>
              </a:solidFill>
              <a:latin typeface="Times New Roman" pitchFamily="18" charset="0"/>
              <a:ea typeface="Microsoft YaHei" pitchFamily="34" charset="-122"/>
            </a:endParaRPr>
          </a:p>
        </p:txBody>
      </p:sp>
      <p:sp>
        <p:nvSpPr>
          <p:cNvPr id="105476" name="Text Box 2"/>
          <p:cNvSpPr txBox="1">
            <a:spLocks noChangeArrowheads="1"/>
          </p:cNvSpPr>
          <p:nvPr/>
        </p:nvSpPr>
        <p:spPr bwMode="auto">
          <a:xfrm>
            <a:off x="3524250" y="7427913"/>
            <a:ext cx="2678113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41030" rIns="78903" bIns="41030" anchor="b"/>
          <a:lstStyle>
            <a:lvl1pPr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50875" indent="-2508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01713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03350" indent="-201613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03400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2606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178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1750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322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buSzPct val="100000"/>
            </a:pPr>
            <a:fld id="{57C3AE7A-F02C-4CFF-A15B-E6F18D28647B}" type="slidenum">
              <a:rPr lang="ru-RU" sz="11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algn="r">
                <a:buSzPct val="100000"/>
              </a:pPr>
              <a:t>3</a:t>
            </a:fld>
            <a:endParaRPr lang="ru-RU" sz="1100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  <p:sp>
        <p:nvSpPr>
          <p:cNvPr id="105477" name="Text Box 3"/>
          <p:cNvSpPr txBox="1">
            <a:spLocks noChangeArrowheads="1"/>
          </p:cNvSpPr>
          <p:nvPr/>
        </p:nvSpPr>
        <p:spPr bwMode="auto">
          <a:xfrm>
            <a:off x="3524250" y="7427913"/>
            <a:ext cx="2689225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41030" rIns="78903" bIns="41030" anchor="b"/>
          <a:lstStyle>
            <a:lvl1pPr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50875" indent="-2508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01713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03350" indent="-201613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03400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2606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178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1750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322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buSzPct val="100000"/>
            </a:pPr>
            <a:fld id="{05DD63BE-49AB-48BE-8B4B-2090494DDDF1}" type="slidenum">
              <a:rPr lang="ru-RU" sz="11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algn="r">
                <a:buSzPct val="100000"/>
              </a:pPr>
              <a:t>3</a:t>
            </a:fld>
            <a:endParaRPr lang="ru-RU" sz="1100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  <p:sp>
        <p:nvSpPr>
          <p:cNvPr id="105478" name="Text Box 4"/>
          <p:cNvSpPr txBox="1">
            <a:spLocks noChangeArrowheads="1"/>
          </p:cNvSpPr>
          <p:nvPr/>
        </p:nvSpPr>
        <p:spPr bwMode="auto">
          <a:xfrm>
            <a:off x="3524250" y="7427913"/>
            <a:ext cx="26955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41030" rIns="78903" bIns="41030" anchor="b"/>
          <a:lstStyle>
            <a:lvl1pPr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50875" indent="-2508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01713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03350" indent="-201613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03400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2606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178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1750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322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buSzPct val="100000"/>
            </a:pPr>
            <a:fld id="{AD40E6FD-CCD0-4B17-9DD0-9CCAD54209B1}" type="slidenum">
              <a:rPr lang="ru-RU" sz="11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algn="r">
                <a:buSzPct val="100000"/>
              </a:pPr>
              <a:t>3</a:t>
            </a:fld>
            <a:endParaRPr lang="ru-RU" sz="1100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  <p:sp>
        <p:nvSpPr>
          <p:cNvPr id="105479" name="Rectangle 5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5700" y="595313"/>
            <a:ext cx="3908425" cy="2930525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5480" name="Text Box 6"/>
          <p:cNvSpPr txBox="1">
            <a:spLocks noChangeArrowheads="1"/>
          </p:cNvSpPr>
          <p:nvPr/>
        </p:nvSpPr>
        <p:spPr bwMode="auto">
          <a:xfrm>
            <a:off x="622300" y="3714750"/>
            <a:ext cx="4976813" cy="351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>
            <a:lvl1pPr defTabSz="8016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400050" defTabSz="8016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01688" defTabSz="8016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201738" defTabSz="8016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603375" defTabSz="8016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060575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517775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74975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32175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1600">
              <a:solidFill>
                <a:schemeClr val="bg1"/>
              </a:solidFill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19"/>
          <p:cNvSpPr txBox="1">
            <a:spLocks noGrp="1" noChangeArrowheads="1"/>
          </p:cNvSpPr>
          <p:nvPr/>
        </p:nvSpPr>
        <p:spPr bwMode="auto">
          <a:xfrm>
            <a:off x="3881438" y="8686800"/>
            <a:ext cx="2955925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50875" indent="-2508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01713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03350" indent="-201613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03400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2606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178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1750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322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hangingPunct="0">
              <a:lnSpc>
                <a:spcPct val="95000"/>
              </a:lnSpc>
              <a:buSzPct val="100000"/>
            </a:pPr>
            <a:fld id="{F12B27C0-DEEF-423D-9A14-3EEBC72A8507}" type="slidenum">
              <a:rPr lang="ru-RU" sz="120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Segoe UI" pitchFamily="34" charset="0"/>
              </a:rPr>
              <a:pPr algn="r" hangingPunct="0">
                <a:lnSpc>
                  <a:spcPct val="95000"/>
                </a:lnSpc>
                <a:buSzPct val="100000"/>
              </a:pPr>
              <a:t>6</a:t>
            </a:fld>
            <a:endParaRPr lang="ru-RU" sz="1200">
              <a:solidFill>
                <a:srgbClr val="000000"/>
              </a:solidFill>
              <a:latin typeface="Times New Roman" pitchFamily="18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109571" name="Text Box 1"/>
          <p:cNvSpPr txBox="1">
            <a:spLocks noChangeArrowheads="1"/>
          </p:cNvSpPr>
          <p:nvPr/>
        </p:nvSpPr>
        <p:spPr bwMode="auto">
          <a:xfrm>
            <a:off x="3883025" y="8685213"/>
            <a:ext cx="2967038" cy="44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50875" indent="-2508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01713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03350" indent="-201613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03400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2606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178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1750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322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hangingPunct="0">
              <a:lnSpc>
                <a:spcPct val="93000"/>
              </a:lnSpc>
              <a:buSzPct val="100000"/>
            </a:pPr>
            <a:fld id="{97E8F897-F40B-4327-8291-9D4B4C692AF5}" type="slidenum">
              <a:rPr lang="ru-RU" sz="120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pPr algn="r" hangingPunct="0">
                <a:lnSpc>
                  <a:spcPct val="93000"/>
                </a:lnSpc>
                <a:buSzPct val="100000"/>
              </a:pPr>
              <a:t>6</a:t>
            </a:fld>
            <a:endParaRPr lang="ru-RU" sz="1200">
              <a:solidFill>
                <a:srgbClr val="000000"/>
              </a:solidFill>
              <a:latin typeface="Times New Roman" pitchFamily="18" charset="0"/>
              <a:ea typeface="Microsoft YaHei" pitchFamily="34" charset="-122"/>
            </a:endParaRPr>
          </a:p>
        </p:txBody>
      </p:sp>
      <p:sp>
        <p:nvSpPr>
          <p:cNvPr id="109572" name="Text Box 2"/>
          <p:cNvSpPr txBox="1">
            <a:spLocks noChangeArrowheads="1"/>
          </p:cNvSpPr>
          <p:nvPr/>
        </p:nvSpPr>
        <p:spPr bwMode="auto">
          <a:xfrm>
            <a:off x="3524250" y="7427913"/>
            <a:ext cx="2678113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41030" rIns="78903" bIns="41030" anchor="b"/>
          <a:lstStyle>
            <a:lvl1pPr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50875" indent="-2508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01713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03350" indent="-201613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03400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2606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178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1750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322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buSzPct val="100000"/>
            </a:pPr>
            <a:fld id="{773E1B88-FF32-4885-A570-FD210E9B989D}" type="slidenum">
              <a:rPr lang="ru-RU" sz="11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algn="r">
                <a:buSzPct val="100000"/>
              </a:pPr>
              <a:t>6</a:t>
            </a:fld>
            <a:endParaRPr lang="ru-RU" sz="1100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  <p:sp>
        <p:nvSpPr>
          <p:cNvPr id="109573" name="Text Box 3"/>
          <p:cNvSpPr txBox="1">
            <a:spLocks noChangeArrowheads="1"/>
          </p:cNvSpPr>
          <p:nvPr/>
        </p:nvSpPr>
        <p:spPr bwMode="auto">
          <a:xfrm>
            <a:off x="3524250" y="7427913"/>
            <a:ext cx="2689225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41030" rIns="78903" bIns="41030" anchor="b"/>
          <a:lstStyle>
            <a:lvl1pPr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50875" indent="-2508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01713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03350" indent="-201613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03400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2606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178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1750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322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buSzPct val="100000"/>
            </a:pPr>
            <a:fld id="{28254A71-990E-41E4-A27A-E9E2F6D73A4B}" type="slidenum">
              <a:rPr lang="ru-RU" sz="11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algn="r">
                <a:buSzPct val="100000"/>
              </a:pPr>
              <a:t>6</a:t>
            </a:fld>
            <a:endParaRPr lang="ru-RU" sz="1100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  <p:sp>
        <p:nvSpPr>
          <p:cNvPr id="109574" name="Text Box 4"/>
          <p:cNvSpPr txBox="1">
            <a:spLocks noChangeArrowheads="1"/>
          </p:cNvSpPr>
          <p:nvPr/>
        </p:nvSpPr>
        <p:spPr bwMode="auto">
          <a:xfrm>
            <a:off x="3524250" y="7427913"/>
            <a:ext cx="26955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41030" rIns="78903" bIns="41030" anchor="b"/>
          <a:lstStyle>
            <a:lvl1pPr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50875" indent="-2508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01713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03350" indent="-201613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03400" indent="-200025" defTabSz="393700"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2606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178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1750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32200" indent="-200025" defTabSz="3937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buSzPct val="100000"/>
            </a:pPr>
            <a:fld id="{AFBFF580-3730-4F96-9C3B-30D809DAAF9B}" type="slidenum">
              <a:rPr lang="ru-RU" sz="11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algn="r">
                <a:buSzPct val="100000"/>
              </a:pPr>
              <a:t>6</a:t>
            </a:fld>
            <a:endParaRPr lang="ru-RU" sz="1100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  <p:sp>
        <p:nvSpPr>
          <p:cNvPr id="109575" name="Rectangle 5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5700" y="595313"/>
            <a:ext cx="3903663" cy="292735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6" name="Text Box 6"/>
          <p:cNvSpPr txBox="1">
            <a:spLocks noChangeArrowheads="1"/>
          </p:cNvSpPr>
          <p:nvPr/>
        </p:nvSpPr>
        <p:spPr bwMode="auto">
          <a:xfrm>
            <a:off x="622300" y="3714750"/>
            <a:ext cx="4976813" cy="351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>
            <a:lvl1pPr defTabSz="8016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400050" defTabSz="8016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01688" defTabSz="8016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201738" defTabSz="8016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603375" defTabSz="8016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060575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517775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74975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32175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1600">
              <a:solidFill>
                <a:schemeClr val="bg1"/>
              </a:solidFill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ПОВТОР слайда 5  про навыки, необходимые в 21 веке</a:t>
            </a:r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E8B26CD-152D-4A91-968B-2A9C08D53393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2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ru-RU" sz="1600" b="1" smtClean="0">
                <a:solidFill>
                  <a:schemeClr val="bg1"/>
                </a:solidFill>
              </a:rPr>
              <a:t> </a:t>
            </a:r>
            <a:r>
              <a:rPr lang="ru-RU" altLang="ru-RU" b="1" smtClean="0">
                <a:solidFill>
                  <a:schemeClr val="bg1"/>
                </a:solidFill>
              </a:rPr>
              <a:t>ФЗ  Статья 15. Сетевая </a:t>
            </a:r>
          </a:p>
          <a:p>
            <a:pPr algn="ctr" eaLnBrk="1" hangingPunct="1">
              <a:spcBef>
                <a:spcPct val="0"/>
              </a:spcBef>
            </a:pPr>
            <a:r>
              <a:rPr lang="ru-RU" altLang="ru-RU" b="1" smtClean="0">
                <a:solidFill>
                  <a:schemeClr val="bg1"/>
                </a:solidFill>
              </a:rPr>
              <a:t>Форма  реализации образовательных  программ</a:t>
            </a:r>
            <a:endParaRPr lang="ru-RU" altLang="ru-RU" smtClean="0"/>
          </a:p>
        </p:txBody>
      </p:sp>
      <p:sp>
        <p:nvSpPr>
          <p:cNvPr id="51203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F27D0D6A-2BFE-47C8-8BD6-D67A197BF0C5}" type="slidenum">
              <a:rPr lang="ru-RU" altLang="ru-RU" smtClean="0">
                <a:latin typeface="Calibri" pitchFamily="34" charset="0"/>
              </a:rPr>
              <a:pPr/>
              <a:t>27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portal.ru/load/26" TargetMode="External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1628775"/>
            <a:ext cx="9144000" cy="3240088"/>
          </a:xfrm>
          <a:prstGeom prst="rect">
            <a:avLst/>
          </a:prstGeom>
          <a:gradFill rotWithShape="0">
            <a:gsLst>
              <a:gs pos="0">
                <a:srgbClr val="71C4F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 </a:t>
            </a:r>
            <a:endParaRPr lang="ru-RU">
              <a:cs typeface="+mn-cs"/>
            </a:endParaRPr>
          </a:p>
        </p:txBody>
      </p:sp>
      <p:sp>
        <p:nvSpPr>
          <p:cNvPr id="5" name="Rectangle 6"/>
          <p:cNvSpPr>
            <a:spLocks noChangeArrowheads="1"/>
          </p:cNvSpPr>
          <p:nvPr userDrawn="1"/>
        </p:nvSpPr>
        <p:spPr bwMode="auto">
          <a:xfrm>
            <a:off x="0" y="1628775"/>
            <a:ext cx="9144000" cy="3529013"/>
          </a:xfrm>
          <a:prstGeom prst="rect">
            <a:avLst/>
          </a:prstGeom>
          <a:pattFill prst="ltDnDiag">
            <a:fgClr>
              <a:srgbClr val="71C4F0">
                <a:alpha val="45000"/>
              </a:srgbClr>
            </a:fgClr>
            <a:bgClr>
              <a:schemeClr val="bg1">
                <a:alpha val="45000"/>
              </a:scheme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>
                <a:cs typeface="+mn-cs"/>
              </a:rPr>
              <a:t> </a:t>
            </a:r>
            <a:endParaRPr lang="ru-RU">
              <a:cs typeface="+mn-cs"/>
            </a:endParaRPr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484313"/>
            <a:ext cx="9144000" cy="144462"/>
          </a:xfrm>
          <a:prstGeom prst="rect">
            <a:avLst/>
          </a:prstGeom>
          <a:solidFill>
            <a:srgbClr val="244E9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0" y="5156200"/>
            <a:ext cx="9144000" cy="144463"/>
          </a:xfrm>
          <a:prstGeom prst="rect">
            <a:avLst/>
          </a:prstGeom>
          <a:solidFill>
            <a:srgbClr val="244E9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755650" y="2420938"/>
            <a:ext cx="7561263" cy="0"/>
          </a:xfrm>
          <a:prstGeom prst="line">
            <a:avLst/>
          </a:prstGeom>
          <a:noFill/>
          <a:ln w="15875">
            <a:solidFill>
              <a:srgbClr val="71C4F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9" name="Picture 25" descr="GEARS4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260350"/>
            <a:ext cx="1017587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7" descr="rabot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860800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06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827088" y="5300663"/>
            <a:ext cx="1081087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75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755650" y="2565400"/>
            <a:ext cx="7667625" cy="1079500"/>
          </a:xfrm>
        </p:spPr>
        <p:txBody>
          <a:bodyPr/>
          <a:lstStyle>
            <a:lvl1pPr>
              <a:defRPr b="1">
                <a:solidFill>
                  <a:srgbClr val="E37416"/>
                </a:solidFill>
                <a:latin typeface="Arial Narrow" pitchFamily="34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3376" name="Rectangle 16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619250" y="3860800"/>
            <a:ext cx="6121400" cy="10795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>
                <a:latin typeface="Tahoma" pitchFamily="34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179388" y="61658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26863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02258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14338"/>
            <a:ext cx="2057400" cy="57118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14338"/>
            <a:ext cx="6019800" cy="57118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40859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8080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382928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05939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6691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1316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03512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4941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97418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uchportal.ru/load/26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Rectangle 46"/>
          <p:cNvSpPr>
            <a:spLocks noChangeArrowheads="1"/>
          </p:cNvSpPr>
          <p:nvPr userDrawn="1"/>
        </p:nvSpPr>
        <p:spPr bwMode="auto">
          <a:xfrm flipH="1">
            <a:off x="2087563" y="6453188"/>
            <a:ext cx="6948487" cy="360362"/>
          </a:xfrm>
          <a:prstGeom prst="rect">
            <a:avLst/>
          </a:prstGeom>
          <a:solidFill>
            <a:srgbClr val="007BC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72" name="Line 48"/>
          <p:cNvSpPr>
            <a:spLocks noChangeShapeType="1"/>
          </p:cNvSpPr>
          <p:nvPr userDrawn="1"/>
        </p:nvSpPr>
        <p:spPr bwMode="auto">
          <a:xfrm rot="5400000" flipH="1">
            <a:off x="1727994" y="6633369"/>
            <a:ext cx="360362" cy="0"/>
          </a:xfrm>
          <a:prstGeom prst="line">
            <a:avLst/>
          </a:prstGeom>
          <a:noFill/>
          <a:ln w="15875">
            <a:solidFill>
              <a:srgbClr val="71C4F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81" name="Rectangle 57"/>
          <p:cNvSpPr>
            <a:spLocks noChangeArrowheads="1"/>
          </p:cNvSpPr>
          <p:nvPr userDrawn="1"/>
        </p:nvSpPr>
        <p:spPr bwMode="auto">
          <a:xfrm flipH="1">
            <a:off x="2051050" y="6453188"/>
            <a:ext cx="71438" cy="360362"/>
          </a:xfrm>
          <a:prstGeom prst="rect">
            <a:avLst/>
          </a:prstGeom>
          <a:solidFill>
            <a:srgbClr val="E3741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29" name="Rectangle 5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43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Презентация</a:t>
            </a:r>
          </a:p>
        </p:txBody>
      </p:sp>
      <p:sp>
        <p:nvSpPr>
          <p:cNvPr id="1079" name="Rectangle 55"/>
          <p:cNvSpPr>
            <a:spLocks noChangeArrowheads="1"/>
          </p:cNvSpPr>
          <p:nvPr userDrawn="1"/>
        </p:nvSpPr>
        <p:spPr bwMode="auto">
          <a:xfrm>
            <a:off x="1588" y="188913"/>
            <a:ext cx="9142412" cy="71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53" name="Line 129"/>
          <p:cNvSpPr>
            <a:spLocks noChangeShapeType="1"/>
          </p:cNvSpPr>
          <p:nvPr userDrawn="1"/>
        </p:nvSpPr>
        <p:spPr bwMode="auto">
          <a:xfrm rot="5400000" flipH="1">
            <a:off x="-72231" y="6633369"/>
            <a:ext cx="360362" cy="0"/>
          </a:xfrm>
          <a:prstGeom prst="line">
            <a:avLst/>
          </a:prstGeom>
          <a:noFill/>
          <a:ln w="15875">
            <a:solidFill>
              <a:srgbClr val="71C4F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78" name="Rectangle 54"/>
          <p:cNvSpPr>
            <a:spLocks noChangeArrowheads="1"/>
          </p:cNvSpPr>
          <p:nvPr userDrawn="1"/>
        </p:nvSpPr>
        <p:spPr bwMode="auto">
          <a:xfrm>
            <a:off x="107950" y="306388"/>
            <a:ext cx="8567738" cy="98425"/>
          </a:xfrm>
          <a:prstGeom prst="rect">
            <a:avLst/>
          </a:prstGeom>
          <a:solidFill>
            <a:srgbClr val="007BC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55" name="Line 131"/>
          <p:cNvSpPr>
            <a:spLocks noChangeShapeType="1"/>
          </p:cNvSpPr>
          <p:nvPr userDrawn="1"/>
        </p:nvSpPr>
        <p:spPr bwMode="auto">
          <a:xfrm flipH="1">
            <a:off x="107950" y="260350"/>
            <a:ext cx="8640763" cy="0"/>
          </a:xfrm>
          <a:prstGeom prst="line">
            <a:avLst/>
          </a:prstGeom>
          <a:noFill/>
          <a:ln w="15875">
            <a:solidFill>
              <a:srgbClr val="71C4F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1034" name="Picture 132" descr="rabot">
            <a:hlinkClick r:id="rId13"/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122555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" name="Rectangle 13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244E9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244E93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244E93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244E93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244E93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44E93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44E93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44E93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44E93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1"/>
          <p:cNvSpPr>
            <a:spLocks noGrp="1" noChangeArrowheads="1"/>
          </p:cNvSpPr>
          <p:nvPr>
            <p:ph type="ctr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dirty="0">
                <a:solidFill>
                  <a:srgbClr val="1A396C"/>
                </a:solidFill>
              </a:rPr>
              <a:t>«</a:t>
            </a:r>
            <a:r>
              <a:rPr lang="ru-RU" dirty="0" err="1">
                <a:solidFill>
                  <a:srgbClr val="1A396C"/>
                </a:solidFill>
              </a:rPr>
              <a:t>Профориентационная</a:t>
            </a:r>
            <a:r>
              <a:rPr lang="ru-RU" dirty="0">
                <a:solidFill>
                  <a:srgbClr val="1A396C"/>
                </a:solidFill>
              </a:rPr>
              <a:t> работа  и профильное обучение </a:t>
            </a:r>
            <a:r>
              <a:rPr lang="ru-RU" dirty="0" smtClean="0">
                <a:solidFill>
                  <a:srgbClr val="1A396C"/>
                </a:solidFill>
              </a:rPr>
              <a:t>– </a:t>
            </a:r>
            <a:br>
              <a:rPr lang="ru-RU" dirty="0" smtClean="0">
                <a:solidFill>
                  <a:srgbClr val="1A396C"/>
                </a:solidFill>
              </a:rPr>
            </a:br>
            <a:r>
              <a:rPr lang="ru-RU" dirty="0" smtClean="0">
                <a:solidFill>
                  <a:srgbClr val="1A396C"/>
                </a:solidFill>
              </a:rPr>
              <a:t>вызовы </a:t>
            </a:r>
            <a:r>
              <a:rPr lang="ru-RU" dirty="0">
                <a:solidFill>
                  <a:srgbClr val="1A396C"/>
                </a:solidFill>
              </a:rPr>
              <a:t>нового времени»</a:t>
            </a:r>
          </a:p>
        </p:txBody>
      </p:sp>
      <p:sp>
        <p:nvSpPr>
          <p:cNvPr id="4" name="Рамка 3"/>
          <p:cNvSpPr/>
          <p:nvPr/>
        </p:nvSpPr>
        <p:spPr>
          <a:xfrm>
            <a:off x="683568" y="642918"/>
            <a:ext cx="7200800" cy="500066"/>
          </a:xfrm>
          <a:prstGeom prst="frame">
            <a:avLst/>
          </a:prstGeom>
          <a:solidFill>
            <a:srgbClr val="007BC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ПЕДАГОГИЧЕСКИЙ СОВЕТ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750" y="1425575"/>
            <a:ext cx="8424863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i="1" dirty="0">
                <a:cs typeface="+mn-cs"/>
              </a:rPr>
              <a:t>Приобрести не только профессиональную квалификацию, но и в более </a:t>
            </a:r>
            <a:r>
              <a:rPr lang="ru-RU" sz="2400" b="1" i="1" dirty="0">
                <a:solidFill>
                  <a:srgbClr val="C00000"/>
                </a:solidFill>
                <a:cs typeface="+mn-cs"/>
              </a:rPr>
              <a:t>широком смысле компетентность, которая дает возможность справиться с различными многочисленными ситуациями и работать в группе</a:t>
            </a:r>
            <a:r>
              <a:rPr lang="ru-RU" sz="2400" b="1" i="1" dirty="0">
                <a:cs typeface="+mn-cs"/>
              </a:rPr>
              <a:t>.</a:t>
            </a:r>
          </a:p>
          <a:p>
            <a:pPr marL="342900" indent="-3429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ru-RU" sz="2400" b="1" i="1" dirty="0">
              <a:cs typeface="+mn-cs"/>
            </a:endParaRPr>
          </a:p>
          <a:p>
            <a:pPr marL="342900" indent="-3429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i="1" dirty="0">
                <a:cs typeface="+mn-cs"/>
              </a:rPr>
              <a:t>Учиться работать в рамках различных социальных или производственных условий, с которыми сталкиваются юноши и девушки либо спонтанно, в силу существующего местного или национального контекста, либо формально, благодаря развитию чередующихся этапов образования.</a:t>
            </a:r>
          </a:p>
        </p:txBody>
      </p:sp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2. Учиться действовать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6425" y="2038350"/>
            <a:ext cx="7926388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i="1" dirty="0">
                <a:cs typeface="+mn-cs"/>
              </a:rPr>
              <a:t>Воспитывать понимание другого и ощущение взаимозависимости.  </a:t>
            </a:r>
          </a:p>
          <a:p>
            <a:pPr algn="just">
              <a:buClr>
                <a:schemeClr val="accent1">
                  <a:lumMod val="75000"/>
                </a:schemeClr>
              </a:buClr>
              <a:defRPr/>
            </a:pPr>
            <a:endParaRPr lang="ru-RU" sz="2400" b="1" i="1" dirty="0">
              <a:cs typeface="+mn-cs"/>
            </a:endParaRPr>
          </a:p>
          <a:p>
            <a:pPr marL="342900" indent="-3429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i="1" dirty="0">
                <a:cs typeface="+mn-cs"/>
              </a:rPr>
              <a:t>Осуществлять общие проекты. </a:t>
            </a:r>
          </a:p>
          <a:p>
            <a:pPr algn="just">
              <a:buClr>
                <a:schemeClr val="accent1">
                  <a:lumMod val="75000"/>
                </a:schemeClr>
              </a:buClr>
              <a:defRPr/>
            </a:pPr>
            <a:endParaRPr lang="ru-RU" sz="2400" b="1" i="1" dirty="0">
              <a:cs typeface="+mn-cs"/>
            </a:endParaRPr>
          </a:p>
          <a:p>
            <a:pPr marL="342900" indent="-3429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i="1" dirty="0">
                <a:cs typeface="+mn-cs"/>
              </a:rPr>
              <a:t>Быть </a:t>
            </a:r>
            <a:r>
              <a:rPr lang="ru-RU" sz="2400" b="1" i="1" dirty="0">
                <a:solidFill>
                  <a:srgbClr val="C00000"/>
                </a:solidFill>
                <a:cs typeface="+mn-cs"/>
              </a:rPr>
              <a:t>готовым к урегулированию конфликтов </a:t>
            </a:r>
            <a:r>
              <a:rPr lang="ru-RU" sz="2400" b="1" i="1" dirty="0">
                <a:cs typeface="+mn-cs"/>
              </a:rPr>
              <a:t>в условиях уважения ценностей  плюрализма, взаимопонимания и мира.</a:t>
            </a:r>
          </a:p>
        </p:txBody>
      </p:sp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4025" y="188913"/>
            <a:ext cx="8229600" cy="1143000"/>
          </a:xfrm>
        </p:spPr>
        <p:txBody>
          <a:bodyPr/>
          <a:lstStyle/>
          <a:p>
            <a:r>
              <a:rPr lang="ru-RU" sz="4000" smtClean="0"/>
              <a:t>3. Учиться жить вместе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33413" y="1425575"/>
            <a:ext cx="78486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i="1" dirty="0">
                <a:cs typeface="+mn-cs"/>
              </a:rPr>
              <a:t>Содействовать расцвету собственной личности. </a:t>
            </a:r>
          </a:p>
          <a:p>
            <a:pPr marL="342900" indent="-3429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i="1" dirty="0" smtClean="0">
                <a:solidFill>
                  <a:srgbClr val="C00000"/>
                </a:solidFill>
                <a:cs typeface="+mn-cs"/>
              </a:rPr>
              <a:t>Быть </a:t>
            </a:r>
            <a:r>
              <a:rPr lang="ru-RU" sz="2400" b="1" i="1" dirty="0">
                <a:solidFill>
                  <a:srgbClr val="C00000"/>
                </a:solidFill>
                <a:cs typeface="+mn-cs"/>
              </a:rPr>
              <a:t>в состоянии действовать, проявляя независимость, самостоятельность суждений и личную ответственность</a:t>
            </a:r>
            <a:r>
              <a:rPr lang="ru-RU" sz="2400" b="1" i="1" dirty="0">
                <a:cs typeface="+mn-cs"/>
              </a:rPr>
              <a:t>.</a:t>
            </a:r>
          </a:p>
          <a:p>
            <a:pPr marL="342900" indent="-3429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i="1" dirty="0" smtClean="0">
                <a:cs typeface="+mn-cs"/>
              </a:rPr>
              <a:t>В </a:t>
            </a:r>
            <a:r>
              <a:rPr lang="ru-RU" sz="2400" b="1" i="1" dirty="0">
                <a:cs typeface="+mn-cs"/>
              </a:rPr>
              <a:t>области образования не следует пренебрегать ни одной из потенциальных возможностей каждого индивидуума: памятью, способностью к размышлению, эстетическим чувством, физическими возможностями, способностями к коммуникации...</a:t>
            </a:r>
          </a:p>
        </p:txBody>
      </p:sp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1143000"/>
          </a:xfrm>
        </p:spPr>
        <p:txBody>
          <a:bodyPr/>
          <a:lstStyle/>
          <a:p>
            <a:r>
              <a:rPr lang="ru-RU" sz="4000" smtClean="0"/>
              <a:t>4. Учиться жить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Новая реальность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FontTx/>
              <a:buNone/>
              <a:defRPr/>
            </a:pPr>
            <a:r>
              <a:rPr lang="ru-RU" altLang="ru-RU" b="1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Цифровая экономика - </a:t>
            </a:r>
            <a:r>
              <a:rPr lang="ru-RU" altLang="ru-RU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смена парадигм  того, как мы работаем и общаемся, </a:t>
            </a:r>
            <a:r>
              <a:rPr lang="ru-RU" altLang="ru-RU" dirty="0" err="1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самовыражаемся</a:t>
            </a:r>
            <a:r>
              <a:rPr lang="ru-RU" altLang="ru-RU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, получаем информацию и развлекаемся</a:t>
            </a:r>
            <a:br>
              <a:rPr lang="ru-RU" altLang="ru-RU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</a:br>
            <a:endParaRPr lang="ru-RU" altLang="ru-RU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Calibri" pitchFamily="34" charset="0"/>
            </a:endParaRPr>
          </a:p>
          <a:p>
            <a:pPr marL="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altLang="ru-RU" b="1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Темпы развития. </a:t>
            </a:r>
            <a:r>
              <a:rPr lang="ru-RU" altLang="ru-RU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Развивается не линейно, а скорее экспоненциальными темпами. Новая технология сама синтезирует все более передовые и эффективные технологии</a:t>
            </a:r>
          </a:p>
          <a:p>
            <a:pPr marL="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altLang="ru-RU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/>
            </a:r>
            <a:br>
              <a:rPr lang="ru-RU" altLang="ru-RU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</a:br>
            <a:r>
              <a:rPr lang="ru-RU" altLang="ru-RU" b="1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Широта и глубина.</a:t>
            </a:r>
            <a:r>
              <a:rPr lang="ru-RU" altLang="ru-RU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  Изменяет не только то, «что» и «как» мы делаем, но и то, «кем» мы являемся</a:t>
            </a:r>
          </a:p>
          <a:p>
            <a:pPr marL="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altLang="ru-RU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/>
            </a:r>
            <a:br>
              <a:rPr lang="ru-RU" altLang="ru-RU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</a:br>
            <a:r>
              <a:rPr lang="ru-RU" altLang="ru-RU" b="1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Системное воздействие. </a:t>
            </a:r>
            <a:r>
              <a:rPr lang="ru-RU" altLang="ru-RU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Предусматривает целостные внешние и внутренние преобразования всех систем во всех странах, компаниях, отраслях и обществе в целом</a:t>
            </a:r>
            <a:br>
              <a:rPr lang="ru-RU" altLang="ru-RU" dirty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</a:br>
            <a:endParaRPr lang="ru-RU" altLang="ru-RU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Calibri" pitchFamily="34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2" y="-76656"/>
            <a:ext cx="1944216" cy="148646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Поколение </a:t>
            </a:r>
            <a:r>
              <a:rPr lang="en-US" smtClean="0"/>
              <a:t>Z</a:t>
            </a:r>
            <a:r>
              <a:rPr lang="ru-RU" smtClean="0"/>
              <a:t>: </a:t>
            </a:r>
            <a:br>
              <a:rPr lang="ru-RU" smtClean="0"/>
            </a:br>
            <a:r>
              <a:rPr lang="ru-RU" smtClean="0"/>
              <a:t>«Увидимся? – Спишемся»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628800"/>
            <a:ext cx="8712968" cy="4432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400" dirty="0">
                <a:cs typeface="+mn-cs"/>
              </a:rPr>
              <a:t>Развивается в век чатов, форумов, сообществ. Они вроде бы вместе, но каждый в своем гаджете. 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400" dirty="0">
                <a:cs typeface="+mn-cs"/>
              </a:rPr>
              <a:t>высокая социальная активность и необходимость постоянно обмениваться информацией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ru-RU" sz="2400" dirty="0">
                <a:cs typeface="+mn-cs"/>
              </a:rPr>
              <a:t>независимы в суждениях и не любят жестких правил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ru-RU" sz="2400" dirty="0">
                <a:cs typeface="+mn-cs"/>
              </a:rPr>
              <a:t>живут играючи и не признают авторитетов, предпочитая общаться на равных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ru-RU" sz="2400" dirty="0">
                <a:cs typeface="+mn-cs"/>
              </a:rPr>
              <a:t>любят </a:t>
            </a:r>
            <a:r>
              <a:rPr lang="ru-RU" sz="2400" dirty="0" err="1">
                <a:cs typeface="+mn-cs"/>
              </a:rPr>
              <a:t>хэнд-мейд</a:t>
            </a:r>
            <a:r>
              <a:rPr lang="ru-RU" sz="2400" dirty="0">
                <a:cs typeface="+mn-cs"/>
              </a:rPr>
              <a:t> и нешаблонные решения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ru-RU" sz="2400" dirty="0">
                <a:cs typeface="+mn-cs"/>
              </a:rPr>
              <a:t>плохо воспринимают большие тексты и быстро ориентируются в визуальной информации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ru-RU" sz="2400" dirty="0">
                <a:cs typeface="+mn-cs"/>
              </a:rPr>
              <a:t>нетерпеливы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ru-RU" dirty="0"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eaLnBrk="1" hangingPunct="1">
              <a:lnSpc>
                <a:spcPct val="93000"/>
              </a:lnSpc>
            </a:pPr>
            <a:r>
              <a:rPr lang="ru-RU" sz="2800" b="1" kern="1200" dirty="0">
                <a:solidFill>
                  <a:srgbClr val="C00000"/>
                </a:solidFill>
                <a:latin typeface="Times New Roman" pitchFamily="18" charset="0"/>
                <a:ea typeface="Microsoft YaHei" pitchFamily="34" charset="-122"/>
                <a:cs typeface="Arial" charset="0"/>
              </a:rPr>
              <a:t>Дети цифровой эпохи</a:t>
            </a:r>
            <a:br>
              <a:rPr lang="ru-RU" sz="2800" b="1" kern="1200" dirty="0">
                <a:solidFill>
                  <a:srgbClr val="C00000"/>
                </a:solidFill>
                <a:latin typeface="Times New Roman" pitchFamily="18" charset="0"/>
                <a:ea typeface="Microsoft YaHei" pitchFamily="34" charset="-122"/>
                <a:cs typeface="Arial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842992" cy="4525963"/>
          </a:xfrm>
        </p:spPr>
        <p:txBody>
          <a:bodyPr/>
          <a:lstStyle/>
          <a:p>
            <a:pPr marL="0" lvl="0" indent="0" eaLnBrk="1" hangingPunct="1">
              <a:lnSpc>
                <a:spcPct val="93000"/>
              </a:lnSpc>
              <a:spcBef>
                <a:spcPct val="0"/>
              </a:spcBef>
              <a:buSzPct val="100000"/>
              <a:buNone/>
            </a:pPr>
            <a:r>
              <a:rPr lang="ru-RU" sz="2400" kern="12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-  запоминают не информацию, а место где эта информация находится и способ как до нее добраться;</a:t>
            </a:r>
          </a:p>
          <a:p>
            <a:pPr marL="0" lvl="0" indent="0" eaLnBrk="1" hangingPunct="1">
              <a:lnSpc>
                <a:spcPct val="93000"/>
              </a:lnSpc>
              <a:spcBef>
                <a:spcPct val="0"/>
              </a:spcBef>
              <a:buSzPct val="100000"/>
              <a:buNone/>
            </a:pPr>
            <a:r>
              <a:rPr lang="ru-RU" sz="2400" kern="12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-  значительно снижена концентрация внимания;</a:t>
            </a:r>
          </a:p>
          <a:p>
            <a:pPr marL="0" lvl="0" indent="0" eaLnBrk="1" hangingPunct="1">
              <a:lnSpc>
                <a:spcPct val="93000"/>
              </a:lnSpc>
              <a:spcBef>
                <a:spcPct val="0"/>
              </a:spcBef>
              <a:buSzPct val="100000"/>
              <a:buNone/>
            </a:pPr>
            <a:r>
              <a:rPr lang="ru-RU" sz="2400" kern="12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- мышление современных детей построено скорее на визуальных образах, чем на логике и текстовых ассоциациях, и предполагает переработку информации короткими порциями, что означает переход от линейной модели мышления  к сетевой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772816"/>
            <a:ext cx="1927225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968750"/>
            <a:ext cx="1054100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585978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ctrTitle"/>
          </p:nvPr>
        </p:nvSpPr>
        <p:spPr>
          <a:xfrm>
            <a:off x="2261219" y="3068960"/>
            <a:ext cx="6781800" cy="18288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ФГОС НОО, ФГОС ООО –НОВЫЕ???!!!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ФГОС СОО - ???!!!</a:t>
            </a:r>
          </a:p>
        </p:txBody>
      </p:sp>
      <p:pic>
        <p:nvPicPr>
          <p:cNvPr id="35842" name="Picture 2" descr="Image result for ÑÐ¾Ð²ÐµÑÑ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2451100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4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-4763"/>
            <a:ext cx="3514105" cy="2173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Задачи</a:t>
            </a:r>
            <a:r>
              <a:rPr lang="ru-RU" dirty="0"/>
              <a:t> </a:t>
            </a:r>
            <a:r>
              <a:rPr lang="ru-RU" dirty="0">
                <a:solidFill>
                  <a:schemeClr val="tx2">
                    <a:lumMod val="90000"/>
                    <a:lumOff val="10000"/>
                  </a:schemeClr>
                </a:solidFill>
              </a:rPr>
              <a:t>старшей школы</a:t>
            </a:r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ru-RU" dirty="0" smtClean="0"/>
              <a:t>Завершение общего образования – возможность попробовать разные виды «профессиональной» деятельности – основа для </a:t>
            </a:r>
            <a:r>
              <a:rPr lang="ru-RU" dirty="0" err="1" smtClean="0"/>
              <a:t>сомоопределения</a:t>
            </a:r>
            <a:r>
              <a:rPr lang="ru-RU" dirty="0" smtClean="0"/>
              <a:t> и выбора будущей «профессии»</a:t>
            </a:r>
          </a:p>
          <a:p>
            <a:pPr algn="just"/>
            <a:r>
              <a:rPr lang="ru-RU" dirty="0" smtClean="0"/>
              <a:t>Подготовка к высшему образованию – приобретение умений и навыков, необходимых для успешной учебы в ВУЗе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913"/>
            <a:ext cx="7632973" cy="144303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Завершение общего образования</a:t>
            </a:r>
          </a:p>
        </p:txBody>
      </p:sp>
      <p:sp>
        <p:nvSpPr>
          <p:cNvPr id="30722" name="Объект 2"/>
          <p:cNvSpPr>
            <a:spLocks noGrp="1"/>
          </p:cNvSpPr>
          <p:nvPr>
            <p:ph sz="quarter" idx="4294967295"/>
          </p:nvPr>
        </p:nvSpPr>
        <p:spPr bwMode="auto">
          <a:xfrm>
            <a:off x="611188" y="3357563"/>
            <a:ext cx="3657600" cy="205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4450" indent="0">
              <a:buFontTx/>
              <a:buNone/>
            </a:pPr>
            <a:r>
              <a:rPr lang="ru-RU" smtClean="0"/>
              <a:t>Иной подход к преподаванию учебной дисциплины	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4859338" y="3429000"/>
            <a:ext cx="3657600" cy="2055813"/>
          </a:xfrm>
          <a:prstGeom prst="rect">
            <a:avLst/>
          </a:prstGeo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/>
              <a:t>Нет необходимости изучать все предметы</a:t>
            </a:r>
          </a:p>
          <a:p>
            <a:pPr>
              <a:defRPr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051720" y="2472284"/>
            <a:ext cx="1152128" cy="792088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868144" y="2472284"/>
            <a:ext cx="1152128" cy="792088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6" name="Прямоугольник 5"/>
          <p:cNvSpPr>
            <a:spLocks noChangeArrowheads="1"/>
          </p:cNvSpPr>
          <p:nvPr/>
        </p:nvSpPr>
        <p:spPr bwMode="auto">
          <a:xfrm>
            <a:off x="1258888" y="1628775"/>
            <a:ext cx="66262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4450"/>
            <a:r>
              <a:rPr lang="ru-RU" sz="2400"/>
              <a:t>Попробовать быть историком, математиком, лабораторным ученым-экспериментатором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5888"/>
            <a:ext cx="7488386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Подготовка к высшему образованию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1773238"/>
            <a:ext cx="6400800" cy="3705225"/>
          </a:xfrm>
        </p:spPr>
        <p:txBody>
          <a:bodyPr>
            <a:normAutofit fontScale="70000" lnSpcReduction="20000"/>
          </a:bodyPr>
          <a:lstStyle/>
          <a:p>
            <a:pPr marL="45720" indent="0">
              <a:buFontTx/>
              <a:buNone/>
              <a:defRPr/>
            </a:pPr>
            <a:r>
              <a:rPr lang="ru-RU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Личностные и </a:t>
            </a:r>
            <a:r>
              <a:rPr lang="ru-RU" b="1" i="1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метапредметные</a:t>
            </a:r>
            <a:r>
              <a:rPr lang="ru-RU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способности:</a:t>
            </a:r>
            <a:endParaRPr lang="ru-RU" dirty="0"/>
          </a:p>
          <a:p>
            <a:pPr>
              <a:defRPr/>
            </a:pPr>
            <a:r>
              <a:rPr lang="ru-RU" dirty="0"/>
              <a:t>Критическое мышление и умение решать проблемы</a:t>
            </a:r>
          </a:p>
          <a:p>
            <a:pPr>
              <a:defRPr/>
            </a:pPr>
            <a:r>
              <a:rPr lang="ru-RU" dirty="0"/>
              <a:t>Сетевое сотрудничество</a:t>
            </a:r>
          </a:p>
          <a:p>
            <a:pPr>
              <a:defRPr/>
            </a:pPr>
            <a:r>
              <a:rPr lang="ru-RU" dirty="0"/>
              <a:t>Гибкость и адаптивность</a:t>
            </a:r>
          </a:p>
          <a:p>
            <a:pPr>
              <a:defRPr/>
            </a:pPr>
            <a:r>
              <a:rPr lang="ru-RU" dirty="0"/>
              <a:t>Инициативность </a:t>
            </a:r>
          </a:p>
          <a:p>
            <a:pPr>
              <a:defRPr/>
            </a:pPr>
            <a:r>
              <a:rPr lang="ru-RU" dirty="0"/>
              <a:t>Эффективная устная и письменная коммуникация</a:t>
            </a:r>
          </a:p>
          <a:p>
            <a:pPr>
              <a:defRPr/>
            </a:pPr>
            <a:r>
              <a:rPr lang="ru-RU" dirty="0"/>
              <a:t>Поиск и анализ информации</a:t>
            </a:r>
          </a:p>
          <a:p>
            <a:pPr>
              <a:defRPr/>
            </a:pPr>
            <a:r>
              <a:rPr lang="ru-RU" dirty="0"/>
              <a:t>Любознательность и воображение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5213" y="5445125"/>
            <a:ext cx="6489700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200" b="1" i="1" dirty="0">
                <a:solidFill>
                  <a:schemeClr val="tx2">
                    <a:lumMod val="90000"/>
                    <a:lumOff val="10000"/>
                  </a:schemeClr>
                </a:solidFill>
                <a:cs typeface="+mn-cs"/>
              </a:rPr>
              <a:t>Взросление как </a:t>
            </a:r>
          </a:p>
          <a:p>
            <a:pPr algn="ctr">
              <a:defRPr/>
            </a:pPr>
            <a:r>
              <a:rPr lang="ru-RU" sz="2200" b="1" i="1" dirty="0">
                <a:solidFill>
                  <a:schemeClr val="tx2">
                    <a:lumMod val="90000"/>
                    <a:lumOff val="10000"/>
                  </a:schemeClr>
                </a:solidFill>
                <a:cs typeface="+mn-cs"/>
              </a:rPr>
              <a:t>готовность брать на себя ответственность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70" b="16304"/>
          <a:stretch/>
        </p:blipFill>
        <p:spPr>
          <a:xfrm>
            <a:off x="111390" y="0"/>
            <a:ext cx="9013246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07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65102" y="404664"/>
            <a:ext cx="6804248" cy="13414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dirty="0"/>
              <a:t>Организац</a:t>
            </a:r>
            <a:r>
              <a:rPr lang="ru-RU" sz="2800" b="1" dirty="0"/>
              <a:t>и</a:t>
            </a:r>
            <a:r>
              <a:rPr lang="ru-RU" sz="2800" dirty="0"/>
              <a:t>я обучения старшеклассников по ИУП (комплектование групп, составление расписания, нагрузка учителей)</a:t>
            </a:r>
          </a:p>
        </p:txBody>
      </p:sp>
      <p:sp>
        <p:nvSpPr>
          <p:cNvPr id="34818" name="Объект 2"/>
          <p:cNvSpPr txBox="1">
            <a:spLocks/>
          </p:cNvSpPr>
          <p:nvPr/>
        </p:nvSpPr>
        <p:spPr bwMode="auto">
          <a:xfrm>
            <a:off x="492125" y="2511425"/>
            <a:ext cx="3979863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300"/>
              </a:spcBef>
              <a:buClr>
                <a:srgbClr val="FFFFFF"/>
              </a:buClr>
              <a:buFont typeface="Georgia" pitchFamily="18" charset="0"/>
              <a:buNone/>
            </a:pPr>
            <a:r>
              <a:rPr lang="ru-RU" sz="1400">
                <a:latin typeface="Arial Narrow" pitchFamily="34" charset="0"/>
              </a:rPr>
              <a:t>Подсчет</a:t>
            </a:r>
            <a:r>
              <a:rPr lang="ru-RU" sz="1600">
                <a:latin typeface="Arial Narrow" pitchFamily="34" charset="0"/>
              </a:rPr>
              <a:t> учебных групп по предметам</a:t>
            </a:r>
          </a:p>
          <a:p>
            <a:pPr algn="ctr">
              <a:spcBef>
                <a:spcPts val="300"/>
              </a:spcBef>
              <a:buClr>
                <a:srgbClr val="FFFFFF"/>
              </a:buClr>
              <a:buFont typeface="Georgia" pitchFamily="18" charset="0"/>
              <a:buNone/>
            </a:pPr>
            <a:endParaRPr lang="ru-RU" sz="1600">
              <a:latin typeface="Arial Narrow" pitchFamily="34" charset="0"/>
            </a:endParaRPr>
          </a:p>
          <a:p>
            <a:pPr algn="ctr">
              <a:spcBef>
                <a:spcPts val="300"/>
              </a:spcBef>
              <a:buClr>
                <a:srgbClr val="FFFFFF"/>
              </a:buClr>
              <a:buFont typeface="Georgia" pitchFamily="18" charset="0"/>
              <a:buNone/>
            </a:pPr>
            <a:endParaRPr lang="ru-RU" sz="1600">
              <a:latin typeface="Arial Narrow" pitchFamily="34" charset="0"/>
            </a:endParaRPr>
          </a:p>
        </p:txBody>
      </p:sp>
      <p:sp>
        <p:nvSpPr>
          <p:cNvPr id="10" name="Объект 4"/>
          <p:cNvSpPr txBox="1">
            <a:spLocks/>
          </p:cNvSpPr>
          <p:nvPr/>
        </p:nvSpPr>
        <p:spPr>
          <a:xfrm>
            <a:off x="4383088" y="2511425"/>
            <a:ext cx="4437062" cy="32226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Georgia"/>
              <a:buNone/>
              <a:defRPr/>
            </a:pPr>
            <a:r>
              <a:rPr lang="ru-RU" sz="1600"/>
              <a:t>Выявление взаимоисключающих комбинаций</a:t>
            </a:r>
            <a:endParaRPr lang="ru-RU" sz="1600" dirty="0"/>
          </a:p>
        </p:txBody>
      </p:sp>
      <p:sp>
        <p:nvSpPr>
          <p:cNvPr id="34820" name="TextBox 10"/>
          <p:cNvSpPr txBox="1">
            <a:spLocks noChangeArrowheads="1"/>
          </p:cNvSpPr>
          <p:nvPr/>
        </p:nvSpPr>
        <p:spPr bwMode="auto">
          <a:xfrm>
            <a:off x="2055813" y="1876425"/>
            <a:ext cx="5045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2000"/>
              <a:t>Анализ индивидуальных учебных планов</a:t>
            </a:r>
          </a:p>
        </p:txBody>
      </p:sp>
      <p:sp>
        <p:nvSpPr>
          <p:cNvPr id="34821" name="TextBox 11"/>
          <p:cNvSpPr txBox="1">
            <a:spLocks noChangeArrowheads="1"/>
          </p:cNvSpPr>
          <p:nvPr/>
        </p:nvSpPr>
        <p:spPr bwMode="auto">
          <a:xfrm>
            <a:off x="2157413" y="3194050"/>
            <a:ext cx="4206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2000"/>
              <a:t>Распределение нагрузки учителей</a:t>
            </a:r>
          </a:p>
        </p:txBody>
      </p:sp>
      <p:sp>
        <p:nvSpPr>
          <p:cNvPr id="34822" name="TextBox 12"/>
          <p:cNvSpPr txBox="1">
            <a:spLocks noChangeArrowheads="1"/>
          </p:cNvSpPr>
          <p:nvPr/>
        </p:nvSpPr>
        <p:spPr bwMode="auto">
          <a:xfrm>
            <a:off x="841375" y="4613275"/>
            <a:ext cx="747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2000"/>
              <a:t>Наложение учебных планов учеников на расписание учителей</a:t>
            </a:r>
          </a:p>
        </p:txBody>
      </p:sp>
      <p:sp>
        <p:nvSpPr>
          <p:cNvPr id="34823" name="TextBox 13"/>
          <p:cNvSpPr txBox="1">
            <a:spLocks noChangeArrowheads="1"/>
          </p:cNvSpPr>
          <p:nvPr/>
        </p:nvSpPr>
        <p:spPr bwMode="auto">
          <a:xfrm>
            <a:off x="1277938" y="5332413"/>
            <a:ext cx="6600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2000"/>
              <a:t>Формирование индивидуальных расписаний учеников</a:t>
            </a:r>
          </a:p>
        </p:txBody>
      </p:sp>
      <p:sp>
        <p:nvSpPr>
          <p:cNvPr id="34824" name="TextBox 14"/>
          <p:cNvSpPr txBox="1">
            <a:spLocks noChangeArrowheads="1"/>
          </p:cNvSpPr>
          <p:nvPr/>
        </p:nvSpPr>
        <p:spPr bwMode="auto">
          <a:xfrm>
            <a:off x="2579688" y="5910263"/>
            <a:ext cx="3735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2000"/>
              <a:t>Формирование учебных групп</a:t>
            </a:r>
          </a:p>
        </p:txBody>
      </p:sp>
      <p:sp>
        <p:nvSpPr>
          <p:cNvPr id="16" name="Стрелка вниз 15"/>
          <p:cNvSpPr/>
          <p:nvPr/>
        </p:nvSpPr>
        <p:spPr>
          <a:xfrm>
            <a:off x="2997200" y="2268538"/>
            <a:ext cx="215900" cy="368300"/>
          </a:xfrm>
          <a:prstGeom prst="downArrow">
            <a:avLst/>
          </a:prstGeom>
          <a:ln>
            <a:solidFill>
              <a:srgbClr val="007B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5441950" y="2268538"/>
            <a:ext cx="215900" cy="368300"/>
          </a:xfrm>
          <a:prstGeom prst="downArrow">
            <a:avLst/>
          </a:prstGeom>
          <a:ln>
            <a:solidFill>
              <a:srgbClr val="007B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4167188" y="2924175"/>
            <a:ext cx="215900" cy="360363"/>
          </a:xfrm>
          <a:prstGeom prst="downArrow">
            <a:avLst/>
          </a:prstGeom>
          <a:ln>
            <a:solidFill>
              <a:srgbClr val="007B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828" name="TextBox 21"/>
          <p:cNvSpPr txBox="1">
            <a:spLocks noChangeArrowheads="1"/>
          </p:cNvSpPr>
          <p:nvPr/>
        </p:nvSpPr>
        <p:spPr bwMode="auto">
          <a:xfrm>
            <a:off x="1933575" y="3892550"/>
            <a:ext cx="5080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2000"/>
              <a:t>Составление  расписания преподавателей</a:t>
            </a:r>
          </a:p>
        </p:txBody>
      </p:sp>
      <p:sp>
        <p:nvSpPr>
          <p:cNvPr id="23" name="Стрелка вниз 22"/>
          <p:cNvSpPr/>
          <p:nvPr/>
        </p:nvSpPr>
        <p:spPr>
          <a:xfrm>
            <a:off x="4192588" y="3629025"/>
            <a:ext cx="203200" cy="304800"/>
          </a:xfrm>
          <a:prstGeom prst="downArrow">
            <a:avLst/>
          </a:prstGeom>
          <a:ln>
            <a:solidFill>
              <a:srgbClr val="007B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4167188" y="4364831"/>
            <a:ext cx="203200" cy="303213"/>
          </a:xfrm>
          <a:prstGeom prst="downArrow">
            <a:avLst/>
          </a:prstGeom>
          <a:ln>
            <a:solidFill>
              <a:srgbClr val="007B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4197350" y="5068888"/>
            <a:ext cx="204788" cy="304800"/>
          </a:xfrm>
          <a:prstGeom prst="downArrow">
            <a:avLst/>
          </a:prstGeom>
          <a:ln>
            <a:solidFill>
              <a:srgbClr val="007B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4197350" y="5757863"/>
            <a:ext cx="204788" cy="303212"/>
          </a:xfrm>
          <a:prstGeom prst="downArrow">
            <a:avLst/>
          </a:prstGeom>
          <a:ln>
            <a:solidFill>
              <a:srgbClr val="007B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14338"/>
            <a:ext cx="7229624" cy="10699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/>
              <a:t>Учебный план: комплексный обед или полное меню</a:t>
            </a:r>
          </a:p>
        </p:txBody>
      </p:sp>
      <p:sp>
        <p:nvSpPr>
          <p:cNvPr id="36866" name="Текст 3"/>
          <p:cNvSpPr>
            <a:spLocks noGrp="1"/>
          </p:cNvSpPr>
          <p:nvPr>
            <p:ph type="body" idx="1"/>
          </p:nvPr>
        </p:nvSpPr>
        <p:spPr bwMode="auto">
          <a:xfrm>
            <a:off x="609600" y="1970088"/>
            <a:ext cx="3886200" cy="639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Профильные классы</a:t>
            </a:r>
          </a:p>
        </p:txBody>
      </p:sp>
      <p:sp>
        <p:nvSpPr>
          <p:cNvPr id="36867" name="Текст 4"/>
          <p:cNvSpPr>
            <a:spLocks noGrp="1"/>
          </p:cNvSpPr>
          <p:nvPr>
            <p:ph type="body" sz="half" idx="3"/>
          </p:nvPr>
        </p:nvSpPr>
        <p:spPr bwMode="auto">
          <a:xfrm>
            <a:off x="4800600" y="1970088"/>
            <a:ext cx="3886200" cy="639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ИУП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>
          <a:xfrm>
            <a:off x="609600" y="2655888"/>
            <a:ext cx="3886200" cy="3581400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ru-RU" dirty="0"/>
              <a:t>Профессиональная проба</a:t>
            </a:r>
          </a:p>
          <a:p>
            <a:pPr>
              <a:defRPr/>
            </a:pPr>
            <a:r>
              <a:rPr lang="ru-RU" dirty="0"/>
              <a:t>Привычно (как всегда)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Ограничение выбора</a:t>
            </a:r>
          </a:p>
          <a:p>
            <a:pPr>
              <a:defRPr/>
            </a:pPr>
            <a:r>
              <a:rPr lang="ru-RU" dirty="0"/>
              <a:t>Ранняя специализация</a:t>
            </a:r>
          </a:p>
          <a:p>
            <a:pPr>
              <a:defRPr/>
            </a:pPr>
            <a:r>
              <a:rPr lang="ru-RU" dirty="0"/>
              <a:t>Что делать если проба оказалась неудачной?</a:t>
            </a:r>
          </a:p>
          <a:p>
            <a:pPr>
              <a:defRPr/>
            </a:pPr>
            <a:r>
              <a:rPr lang="ru-RU" dirty="0"/>
              <a:t>А если ни один предлагаемый УП не удовлетворяет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00600" y="2655888"/>
            <a:ext cx="3886200" cy="3581400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ru-RU" dirty="0"/>
              <a:t>Широкий выбор</a:t>
            </a:r>
          </a:p>
          <a:p>
            <a:pPr>
              <a:defRPr/>
            </a:pPr>
            <a:r>
              <a:rPr lang="ru-RU" dirty="0"/>
              <a:t>Развивает самостоятельность и ответственность</a:t>
            </a:r>
          </a:p>
          <a:p>
            <a:pPr>
              <a:defRPr/>
            </a:pPr>
            <a:r>
              <a:rPr lang="ru-RU" dirty="0"/>
              <a:t>Профессиональная проба</a:t>
            </a:r>
          </a:p>
          <a:p>
            <a:pPr>
              <a:defRPr/>
            </a:pPr>
            <a:r>
              <a:rPr lang="ru-RU" dirty="0"/>
              <a:t>Гибкость и адаптивность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Трудности администрирования (размер учебных групп, расписание) </a:t>
            </a:r>
          </a:p>
        </p:txBody>
      </p:sp>
      <p:sp>
        <p:nvSpPr>
          <p:cNvPr id="36870" name="TextBox 7"/>
          <p:cNvSpPr txBox="1">
            <a:spLocks noChangeArrowheads="1"/>
          </p:cNvSpPr>
          <p:nvPr/>
        </p:nvSpPr>
        <p:spPr bwMode="auto">
          <a:xfrm>
            <a:off x="684213" y="1484313"/>
            <a:ext cx="7172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/>
              <a:t>ФГОС предлагает альтернативу: профильное обучение или ИУП</a:t>
            </a:r>
          </a:p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6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066800"/>
          </a:xfrm>
        </p:spPr>
        <p:txBody>
          <a:bodyPr/>
          <a:lstStyle/>
          <a:p>
            <a:r>
              <a:rPr lang="ru-RU" smtClean="0"/>
              <a:t>Компромисс</a:t>
            </a:r>
          </a:p>
        </p:txBody>
      </p:sp>
      <p:sp>
        <p:nvSpPr>
          <p:cNvPr id="37890" name="Объект 7"/>
          <p:cNvSpPr>
            <a:spLocks noGrp="1"/>
          </p:cNvSpPr>
          <p:nvPr>
            <p:ph idx="1"/>
          </p:nvPr>
        </p:nvSpPr>
        <p:spPr bwMode="auto">
          <a:xfrm>
            <a:off x="611560" y="1556792"/>
            <a:ext cx="8229600" cy="43259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Профильные классы</a:t>
            </a:r>
          </a:p>
          <a:p>
            <a:r>
              <a:rPr lang="ru-RU" dirty="0" smtClean="0"/>
              <a:t>Для тех, кого не устраивают профили – ИУП (как комбинация профильных учебных планов)</a:t>
            </a:r>
          </a:p>
          <a:p>
            <a:r>
              <a:rPr lang="ru-RU" dirty="0" smtClean="0"/>
              <a:t>Индивидуальное расписание – из расписаний профильных классов</a:t>
            </a:r>
          </a:p>
          <a:p>
            <a:r>
              <a:rPr lang="ru-RU" dirty="0" smtClean="0"/>
              <a:t>Часть предметов на самостоятельное  изучение (электронное обучение)  с периодической аттестацией соответствующим учителем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8229600" cy="1066800"/>
          </a:xfrm>
        </p:spPr>
        <p:txBody>
          <a:bodyPr/>
          <a:lstStyle/>
          <a:p>
            <a:r>
              <a:rPr lang="ru-RU" dirty="0" smtClean="0"/>
              <a:t>Выбор предмета или учителя?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4325937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dirty="0"/>
              <a:t>Очевидно, что чаще всего выбор предмета (профиля) определяется тем, кто там преподает</a:t>
            </a:r>
          </a:p>
          <a:p>
            <a:pPr>
              <a:defRPr/>
            </a:pPr>
            <a:r>
              <a:rPr lang="ru-RU" dirty="0"/>
              <a:t>Если Вы хотите, чтобы Вас выбрали, необходимо себя показать – организуйте для 8-9 классов конференцию, фестиваль, игру и т.д., проведите уроки</a:t>
            </a:r>
          </a:p>
          <a:p>
            <a:pPr>
              <a:defRPr/>
            </a:pPr>
            <a:r>
              <a:rPr lang="ru-RU" dirty="0"/>
              <a:t>Адаптационная неделя – первая неделя сентября, когда для учащихся 10 класса устроены различные мероприятия, знакомящие их с особенностями старшей школы и отдельными предметами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91680" y="414338"/>
            <a:ext cx="699512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/>
              <a:t>Профессиональная проба или подготовка к ЕГЭ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FontTx/>
              <a:buNone/>
              <a:defRPr/>
            </a:pPr>
            <a:r>
              <a:rPr lang="ru-RU" dirty="0"/>
              <a:t>Ложная дилемма:</a:t>
            </a:r>
          </a:p>
          <a:p>
            <a:pPr>
              <a:defRPr/>
            </a:pPr>
            <a:r>
              <a:rPr lang="ru-RU" dirty="0"/>
              <a:t>Формат ЕГЭ постепенно меняется под ФГОС (прежде всего в части С)</a:t>
            </a:r>
          </a:p>
          <a:p>
            <a:pPr>
              <a:defRPr/>
            </a:pPr>
            <a:r>
              <a:rPr lang="ru-RU" dirty="0"/>
              <a:t>Для оценивания следует постоянно использовать задания в формате ЕГЭ, </a:t>
            </a:r>
            <a:r>
              <a:rPr lang="ru-RU" dirty="0" err="1"/>
              <a:t>т.о</a:t>
            </a:r>
            <a:r>
              <a:rPr lang="ru-RU" dirty="0"/>
              <a:t>. нет необходимости отдельно «готовить» к ЕГЭ</a:t>
            </a:r>
          </a:p>
          <a:p>
            <a:pPr>
              <a:defRPr/>
            </a:pPr>
            <a:r>
              <a:rPr lang="ru-RU" dirty="0"/>
              <a:t>Использовать тренажеры из сети для отработки навыков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ctrTitle"/>
          </p:nvPr>
        </p:nvSpPr>
        <p:spPr>
          <a:xfrm>
            <a:off x="2261219" y="3068960"/>
            <a:ext cx="6781800" cy="18288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ФГОС НОО, ФГОС ООО – познаем, включаемся, работаем???!!!</a:t>
            </a:r>
          </a:p>
        </p:txBody>
      </p:sp>
      <p:pic>
        <p:nvPicPr>
          <p:cNvPr id="35842" name="Picture 2" descr="Image result for ÑÐ¾Ð²ÐµÑÑ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5" y="30510"/>
            <a:ext cx="1904703" cy="190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192447"/>
            <a:ext cx="5834407" cy="2660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9528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>
          <a:xfrm>
            <a:off x="2211661" y="404664"/>
            <a:ext cx="5538787" cy="725488"/>
          </a:xfrm>
        </p:spPr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Учебный план</a:t>
            </a:r>
          </a:p>
        </p:txBody>
      </p:sp>
      <p:sp>
        <p:nvSpPr>
          <p:cNvPr id="21" name="Объект 20"/>
          <p:cNvSpPr>
            <a:spLocks noGrp="1"/>
          </p:cNvSpPr>
          <p:nvPr>
            <p:ph idx="1"/>
          </p:nvPr>
        </p:nvSpPr>
        <p:spPr>
          <a:xfrm>
            <a:off x="396875" y="3573463"/>
            <a:ext cx="8229600" cy="3603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Обязательные предметные области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8775" y="1196975"/>
            <a:ext cx="8066088" cy="5032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Профили обучения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950" y="2054225"/>
            <a:ext cx="1584325" cy="4572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естественно-научный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73238" y="2054225"/>
            <a:ext cx="1655762" cy="4572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гуманитарный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2500" y="2043113"/>
            <a:ext cx="1800225" cy="4572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социально-экономический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54638" y="2054225"/>
            <a:ext cx="1871662" cy="4572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технологический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291388" y="2060575"/>
            <a:ext cx="1774825" cy="4572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универсальный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835025" y="1793875"/>
            <a:ext cx="190500" cy="2365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2506663" y="1776413"/>
            <a:ext cx="188912" cy="2365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381500" y="1785938"/>
            <a:ext cx="190500" cy="2365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100763" y="1793875"/>
            <a:ext cx="188912" cy="2365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7988300" y="1817688"/>
            <a:ext cx="190500" cy="2365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8775" y="2565400"/>
            <a:ext cx="8245475" cy="431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Уровень изучения предмета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65163" y="3119438"/>
            <a:ext cx="3384550" cy="25876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 (базовый)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857750" y="3071813"/>
            <a:ext cx="3384550" cy="25876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(углубленный)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7475" y="4276725"/>
            <a:ext cx="1287463" cy="145256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Русский язык и литература:</a:t>
            </a:r>
            <a:endParaRPr lang="ru-RU" sz="1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или Б</a:t>
            </a:r>
          </a:p>
          <a:p>
            <a:pPr algn="ctr">
              <a:defRPr/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русский язык и литература;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436688" y="4238625"/>
            <a:ext cx="1439862" cy="149066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Иностранные языки</a:t>
            </a:r>
          </a:p>
          <a:p>
            <a:pPr algn="ctr">
              <a:defRPr/>
            </a:pPr>
            <a:r>
              <a:rPr lang="ru-RU" sz="1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или Б</a:t>
            </a:r>
          </a:p>
          <a:p>
            <a:pPr algn="ctr">
              <a:defRPr/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иностранный язык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922588" y="4238625"/>
            <a:ext cx="1695450" cy="152558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Общественно-научные:</a:t>
            </a:r>
            <a:endParaRPr lang="ru-RU" sz="1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или Б</a:t>
            </a:r>
          </a:p>
          <a:p>
            <a:pPr algn="ctr">
              <a:defRPr/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история; 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обществознание;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география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81538" y="4268788"/>
            <a:ext cx="1344612" cy="148748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Математика и </a:t>
            </a:r>
            <a:r>
              <a:rPr lang="ru-RU" sz="1200" b="1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информатика</a:t>
            </a:r>
            <a:r>
              <a:rPr lang="ru-RU" sz="11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или Б</a:t>
            </a:r>
          </a:p>
          <a:p>
            <a:pPr algn="ctr">
              <a:defRPr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алгебра; геометрия; вероятность и статистика;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информатика</a:t>
            </a:r>
          </a:p>
          <a:p>
            <a:pPr algn="ctr">
              <a:defRPr/>
            </a:pP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059488" y="4224338"/>
            <a:ext cx="1541462" cy="165258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Естественно-научные:</a:t>
            </a:r>
            <a:endParaRPr lang="ru-RU" sz="11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или Б</a:t>
            </a:r>
          </a:p>
          <a:p>
            <a:pPr algn="ctr">
              <a:defRPr/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физика;</a:t>
            </a:r>
          </a:p>
          <a:p>
            <a:pPr algn="ctr">
              <a:defRPr/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химия;</a:t>
            </a:r>
          </a:p>
          <a:p>
            <a:pPr algn="ctr">
              <a:defRPr/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биология</a:t>
            </a:r>
          </a:p>
          <a:p>
            <a:pPr algn="ctr">
              <a:defRPr/>
            </a:pP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677150" y="4224338"/>
            <a:ext cx="1382713" cy="153987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ОБЗР</a:t>
            </a:r>
            <a:endParaRPr lang="ru-RU" sz="1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ОБЗР; физическая культура.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трелка вниз 27"/>
          <p:cNvSpPr/>
          <p:nvPr/>
        </p:nvSpPr>
        <p:spPr>
          <a:xfrm>
            <a:off x="709613" y="3983038"/>
            <a:ext cx="190500" cy="2365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2027238" y="3949700"/>
            <a:ext cx="190500" cy="2365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3581400" y="3983038"/>
            <a:ext cx="188913" cy="2365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5197475" y="3981450"/>
            <a:ext cx="188913" cy="2365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6831013" y="3952875"/>
            <a:ext cx="188912" cy="2365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8178800" y="3935413"/>
            <a:ext cx="188913" cy="2365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Объект 20"/>
          <p:cNvSpPr txBox="1">
            <a:spLocks/>
          </p:cNvSpPr>
          <p:nvPr/>
        </p:nvSpPr>
        <p:spPr>
          <a:xfrm>
            <a:off x="566738" y="5876925"/>
            <a:ext cx="8229600" cy="5048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4.Дополнительные учебные предметы и курсы по выбору: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психология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дизайн;  технология; искусство; история родного края и др.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Объект 20"/>
          <p:cNvSpPr txBox="1">
            <a:spLocks/>
          </p:cNvSpPr>
          <p:nvPr/>
        </p:nvSpPr>
        <p:spPr>
          <a:xfrm>
            <a:off x="566738" y="6381750"/>
            <a:ext cx="8229600" cy="3603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Индивидуальный проект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xfrm>
            <a:off x="2175966" y="374378"/>
            <a:ext cx="5814417" cy="525735"/>
          </a:xfrm>
        </p:spPr>
        <p:txBody>
          <a:bodyPr/>
          <a:lstStyle/>
          <a:p>
            <a:pPr eaLnBrk="1" hangingPunct="1"/>
            <a:r>
              <a:rPr lang="ru-RU" sz="2400" b="1" dirty="0" smtClean="0"/>
              <a:t>Внеурочная деятельность</a:t>
            </a:r>
          </a:p>
        </p:txBody>
      </p:sp>
      <p:sp>
        <p:nvSpPr>
          <p:cNvPr id="50178" name="Содержимое 14"/>
          <p:cNvSpPr>
            <a:spLocks noGrp="1"/>
          </p:cNvSpPr>
          <p:nvPr>
            <p:ph idx="1"/>
          </p:nvPr>
        </p:nvSpPr>
        <p:spPr bwMode="auto">
          <a:xfrm>
            <a:off x="857250" y="2714625"/>
            <a:ext cx="7829550" cy="3411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ru-RU" sz="1800" smtClean="0"/>
              <a:t>Формы деятельности:</a:t>
            </a:r>
          </a:p>
          <a:p>
            <a:r>
              <a:rPr lang="ru-RU" sz="1800" smtClean="0"/>
              <a:t>Научные общества</a:t>
            </a:r>
          </a:p>
          <a:p>
            <a:r>
              <a:rPr lang="ru-RU" sz="1800" smtClean="0"/>
              <a:t>Секции</a:t>
            </a:r>
          </a:p>
          <a:p>
            <a:r>
              <a:rPr lang="ru-RU" sz="1800" smtClean="0"/>
              <a:t>Кружки</a:t>
            </a:r>
          </a:p>
          <a:p>
            <a:r>
              <a:rPr lang="ru-RU" sz="1800" smtClean="0"/>
              <a:t>Поисковые объединения</a:t>
            </a:r>
          </a:p>
          <a:p>
            <a:r>
              <a:rPr lang="ru-RU" sz="1800" smtClean="0"/>
              <a:t>Научные исследования</a:t>
            </a:r>
          </a:p>
          <a:p>
            <a:r>
              <a:rPr lang="ru-RU" sz="1800" smtClean="0"/>
              <a:t>Социальные практики</a:t>
            </a:r>
          </a:p>
          <a:p>
            <a:r>
              <a:rPr lang="ru-RU" sz="1800" smtClean="0"/>
              <a:t>Конференции</a:t>
            </a:r>
          </a:p>
          <a:p>
            <a:r>
              <a:rPr lang="ru-RU" sz="1800" smtClean="0"/>
              <a:t>Олимпиады, соревнования</a:t>
            </a:r>
          </a:p>
          <a:p>
            <a:r>
              <a:rPr lang="ru-RU" sz="1800" smtClean="0"/>
              <a:t>Диспуты, круглые столы</a:t>
            </a:r>
          </a:p>
          <a:p>
            <a:pPr>
              <a:buFontTx/>
              <a:buNone/>
            </a:pPr>
            <a:endParaRPr lang="ru-RU" sz="1800" smtClean="0"/>
          </a:p>
        </p:txBody>
      </p:sp>
      <p:sp>
        <p:nvSpPr>
          <p:cNvPr id="50179" name="Oval 3"/>
          <p:cNvSpPr>
            <a:spLocks noChangeArrowheads="1"/>
          </p:cNvSpPr>
          <p:nvPr/>
        </p:nvSpPr>
        <p:spPr bwMode="auto">
          <a:xfrm>
            <a:off x="684213" y="1657350"/>
            <a:ext cx="1368425" cy="914400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200" b="1">
                <a:solidFill>
                  <a:srgbClr val="0000FF"/>
                </a:solidFill>
              </a:rPr>
              <a:t>спортивно-</a:t>
            </a:r>
          </a:p>
          <a:p>
            <a:pPr algn="ctr"/>
            <a:r>
              <a:rPr lang="ru-RU" altLang="ru-RU" sz="1200" b="1">
                <a:solidFill>
                  <a:srgbClr val="0000FF"/>
                </a:solidFill>
              </a:rPr>
              <a:t>оздоровительное</a:t>
            </a:r>
          </a:p>
        </p:txBody>
      </p:sp>
      <p:sp>
        <p:nvSpPr>
          <p:cNvPr id="3100" name="Rectangle 5"/>
          <p:cNvSpPr>
            <a:spLocks noChangeArrowheads="1"/>
          </p:cNvSpPr>
          <p:nvPr/>
        </p:nvSpPr>
        <p:spPr bwMode="auto">
          <a:xfrm>
            <a:off x="1652588" y="900113"/>
            <a:ext cx="6659562" cy="36036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+mn-cs"/>
              </a:rPr>
              <a:t>Направления развития личности</a:t>
            </a:r>
          </a:p>
        </p:txBody>
      </p:sp>
      <p:sp>
        <p:nvSpPr>
          <p:cNvPr id="50181" name="Oval 6"/>
          <p:cNvSpPr>
            <a:spLocks noChangeArrowheads="1"/>
          </p:cNvSpPr>
          <p:nvPr/>
        </p:nvSpPr>
        <p:spPr bwMode="auto">
          <a:xfrm>
            <a:off x="2268538" y="1657350"/>
            <a:ext cx="1368425" cy="914400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200" b="1">
                <a:solidFill>
                  <a:srgbClr val="0000FF"/>
                </a:solidFill>
              </a:rPr>
              <a:t>духовно-</a:t>
            </a:r>
          </a:p>
          <a:p>
            <a:pPr algn="ctr"/>
            <a:r>
              <a:rPr lang="ru-RU" altLang="ru-RU" sz="1200" b="1">
                <a:solidFill>
                  <a:srgbClr val="0000FF"/>
                </a:solidFill>
              </a:rPr>
              <a:t>нравственное</a:t>
            </a:r>
          </a:p>
        </p:txBody>
      </p:sp>
      <p:sp>
        <p:nvSpPr>
          <p:cNvPr id="3103" name="AutoShape 8"/>
          <p:cNvSpPr>
            <a:spLocks/>
          </p:cNvSpPr>
          <p:nvPr/>
        </p:nvSpPr>
        <p:spPr bwMode="auto">
          <a:xfrm rot="5400000">
            <a:off x="4448969" y="-1448594"/>
            <a:ext cx="431800" cy="5900738"/>
          </a:xfrm>
          <a:prstGeom prst="leftBrace">
            <a:avLst>
              <a:gd name="adj1" fmla="val 113879"/>
              <a:gd name="adj2" fmla="val 52532"/>
            </a:avLst>
          </a:prstGeom>
          <a:noFill/>
          <a:ln w="76200">
            <a:solidFill>
              <a:srgbClr val="CC3300"/>
            </a:solidFill>
            <a:round/>
            <a:headEnd/>
            <a:tailEnd/>
          </a:ln>
          <a:effectLst>
            <a:outerShdw dist="107763" dir="135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-252536" y="0"/>
            <a:ext cx="1656184" cy="914400"/>
          </a:xfrm>
          <a:prstGeom prst="roundRect">
            <a:avLst>
              <a:gd name="adj" fmla="val 1519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perspectiveContrastingRightFacing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Ключевые особенности ФГОС СОО</a:t>
            </a:r>
          </a:p>
        </p:txBody>
      </p:sp>
      <p:sp>
        <p:nvSpPr>
          <p:cNvPr id="50185" name="Oval 7"/>
          <p:cNvSpPr>
            <a:spLocks noChangeArrowheads="1"/>
          </p:cNvSpPr>
          <p:nvPr/>
        </p:nvSpPr>
        <p:spPr bwMode="auto">
          <a:xfrm>
            <a:off x="3714750" y="1601788"/>
            <a:ext cx="1368425" cy="914400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400" b="1">
                <a:solidFill>
                  <a:srgbClr val="0000FF"/>
                </a:solidFill>
              </a:rPr>
              <a:t>социальное</a:t>
            </a:r>
          </a:p>
        </p:txBody>
      </p:sp>
      <p:sp>
        <p:nvSpPr>
          <p:cNvPr id="50186" name="Oval 9"/>
          <p:cNvSpPr>
            <a:spLocks noChangeArrowheads="1"/>
          </p:cNvSpPr>
          <p:nvPr/>
        </p:nvSpPr>
        <p:spPr bwMode="auto">
          <a:xfrm>
            <a:off x="5286375" y="1673225"/>
            <a:ext cx="1368425" cy="914400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200" b="1">
                <a:solidFill>
                  <a:srgbClr val="0000FF"/>
                </a:solidFill>
              </a:rPr>
              <a:t>интеллектуальное</a:t>
            </a:r>
          </a:p>
        </p:txBody>
      </p:sp>
      <p:sp>
        <p:nvSpPr>
          <p:cNvPr id="50187" name="Oval 10"/>
          <p:cNvSpPr>
            <a:spLocks noChangeArrowheads="1"/>
          </p:cNvSpPr>
          <p:nvPr/>
        </p:nvSpPr>
        <p:spPr bwMode="auto">
          <a:xfrm>
            <a:off x="6877050" y="1728788"/>
            <a:ext cx="1368425" cy="914400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200" b="1">
                <a:solidFill>
                  <a:srgbClr val="0000FF"/>
                </a:solidFill>
              </a:rPr>
              <a:t>общекультурное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Перспективы  развития</a:t>
            </a:r>
          </a:p>
        </p:txBody>
      </p:sp>
      <p:sp>
        <p:nvSpPr>
          <p:cNvPr id="47106" name="Содержимое 2"/>
          <p:cNvSpPr>
            <a:spLocks noGrp="1"/>
          </p:cNvSpPr>
          <p:nvPr>
            <p:ph idx="1"/>
          </p:nvPr>
        </p:nvSpPr>
        <p:spPr bwMode="auto">
          <a:xfrm>
            <a:off x="467544" y="1268760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Повышение качества обучения путем раннего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профопределения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Индивидуальная работа по результатам мониторинга выбора предметов на ОГЭ и ЕГЭ и выбору ОО для продолжения образования;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Повышение уровня информированности учеников и их родителей по вопросам ФГОС СОО, профильного обучения, ГИА.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7499350" cy="12493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Каковы же основные задачи системы профильного обучения в средней школе?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Их несколько: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730" name="Содержимое 2"/>
          <p:cNvSpPr>
            <a:spLocks noGrp="1"/>
          </p:cNvSpPr>
          <p:nvPr>
            <p:ph idx="1"/>
          </p:nvPr>
        </p:nvSpPr>
        <p:spPr bwMode="auto">
          <a:xfrm>
            <a:off x="611560" y="1988840"/>
            <a:ext cx="7992888" cy="464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ru-RU" altLang="ru-RU" sz="1800" dirty="0" smtClean="0"/>
              <a:t>Дать учащимся глубокие и прочные знания по профильным дисциплинам, то есть, именно в той области, где они предполагают реализовать себя по окончанию школы. </a:t>
            </a:r>
          </a:p>
          <a:p>
            <a:pPr algn="just"/>
            <a:r>
              <a:rPr lang="ru-RU" altLang="ru-RU" sz="1800" dirty="0" smtClean="0"/>
              <a:t>Выработать у учащихся навыки самостоятельной познавательной деятельности, подготовить их к решению задач различного уровня сложности. </a:t>
            </a:r>
          </a:p>
          <a:p>
            <a:pPr algn="just"/>
            <a:r>
              <a:rPr lang="ru-RU" altLang="ru-RU" sz="1800" dirty="0" smtClean="0"/>
              <a:t>Сориентировать учащихся в широком круге проблем, связанных с той или иной сферой деятельности. </a:t>
            </a:r>
          </a:p>
          <a:p>
            <a:pPr algn="just"/>
            <a:r>
              <a:rPr lang="ru-RU" altLang="ru-RU" sz="1800" dirty="0" smtClean="0"/>
              <a:t>Развить у учащихся мотивацию к научно-исследовательской деятельности. </a:t>
            </a:r>
          </a:p>
          <a:p>
            <a:pPr algn="just"/>
            <a:r>
              <a:rPr lang="ru-RU" altLang="ru-RU" sz="1800" dirty="0" smtClean="0"/>
              <a:t>Выработать у учащихся мышление, позволяющее не пассивно потреблять информацию, а критически и творчески перерабатывать ее; иметь своё мнение и уметь отстаивать его в любой ситуации. </a:t>
            </a:r>
          </a:p>
          <a:p>
            <a:pPr algn="just"/>
            <a:r>
              <a:rPr lang="ru-RU" altLang="ru-RU" sz="1800" dirty="0" smtClean="0"/>
              <a:t>Сделать учащихся конкурентоспособными в плане поступления в выбранные ими вузы.</a:t>
            </a:r>
          </a:p>
          <a:p>
            <a:pPr algn="just">
              <a:buFont typeface="Wingdings 2" pitchFamily="18" charset="2"/>
              <a:buNone/>
            </a:pPr>
            <a:endParaRPr lang="ru-RU" altLang="ru-RU" sz="18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 Box 1"/>
          <p:cNvSpPr txBox="1">
            <a:spLocks noChangeArrowheads="1"/>
          </p:cNvSpPr>
          <p:nvPr/>
        </p:nvSpPr>
        <p:spPr bwMode="auto">
          <a:xfrm>
            <a:off x="1043608" y="765174"/>
            <a:ext cx="7590805" cy="4680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4128" tIns="36901" rIns="74128" bIns="36901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  <a:tab pos="81502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74688" indent="-2603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  <a:tab pos="81502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36638" indent="-207963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  <a:tab pos="81502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50975" indent="-206375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  <a:tab pos="81502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66900" indent="-207963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  <a:tab pos="81502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24100" indent="-207963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  <a:tab pos="81502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81300" indent="-207963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  <a:tab pos="81502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38500" indent="-207963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  <a:tab pos="81502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95700" indent="-207963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  <a:tab pos="81502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SzPct val="100000"/>
            </a:pPr>
            <a:r>
              <a:rPr lang="ru-RU" sz="2500" b="1" dirty="0">
                <a:solidFill>
                  <a:srgbClr val="000000"/>
                </a:solidFill>
                <a:latin typeface="Times New Roman" pitchFamily="18" charset="0"/>
              </a:rPr>
              <a:t>           </a:t>
            </a:r>
            <a:r>
              <a:rPr lang="ru-RU" sz="2500" b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Закон Об образовании РФ статья 2</a:t>
            </a:r>
          </a:p>
          <a:p>
            <a:pPr>
              <a:buSzPct val="100000"/>
            </a:pPr>
            <a:endParaRPr lang="ru-RU" sz="2400" dirty="0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  <a:p>
            <a:pPr algn="just">
              <a:buSzPct val="100000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Качество образования - комплексная характеристика образования, выражающая степень его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Microsoft YaHei" pitchFamily="34" charset="-122"/>
              </a:rPr>
              <a:t>соответствия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 федеральным государственным образовательным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Microsoft YaHei" pitchFamily="34" charset="-122"/>
              </a:rPr>
              <a:t>стандартам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 (образовательным стандартам) и федеральным государственным требованиям и (или)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Microsoft YaHei" pitchFamily="34" charset="-122"/>
              </a:rPr>
              <a:t>потребностям заказчика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, в том числе степень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Microsoft YaHei" pitchFamily="34" charset="-122"/>
              </a:rPr>
              <a:t>достижения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 планируемых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Microsoft YaHei" pitchFamily="34" charset="-122"/>
              </a:rPr>
              <a:t>результатов образовательной программы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14338"/>
            <a:ext cx="756084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Профильное и углубленное обучение возможно строить лишь на прочном фундаменте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начальной и основной школы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82" name="Содержимое 2"/>
          <p:cNvSpPr>
            <a:spLocks noGrp="1"/>
          </p:cNvSpPr>
          <p:nvPr>
            <p:ph idx="1"/>
          </p:nvPr>
        </p:nvSpPr>
        <p:spPr bwMode="auto">
          <a:xfrm>
            <a:off x="539552" y="1772816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>
              <a:buNone/>
            </a:pPr>
            <a:r>
              <a:rPr lang="ru-RU" altLang="ru-RU" sz="2400" dirty="0" smtClean="0"/>
              <a:t>В начальной школе уже успешно внедряется ФГОС </a:t>
            </a:r>
            <a:r>
              <a:rPr lang="ru-RU" altLang="ru-RU" sz="2400" dirty="0" smtClean="0"/>
              <a:t>НОО и ФООП, </a:t>
            </a:r>
            <a:r>
              <a:rPr lang="ru-RU" altLang="ru-RU" sz="2400" dirty="0" smtClean="0"/>
              <a:t>основная школа получает дальнейшее развитие, ее содержание уточняется, определяется федеральным компонентом Государственного стандарта общего образования. Содержание основных образовательных программ ясно обозначает, что все учащиеся должны освоить определенный фонд образовательной информации в рамках основной школы. Далее пути учащихся расходятся, и уровень их образования будет напрямую зависеть от того, насколько удачно тот или иной ученик выстроит свой индивидуальный учебный план.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404664"/>
            <a:ext cx="8229600" cy="10175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2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2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2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1. Начальная школа (1-4-е классы)</a:t>
            </a:r>
            <a:br>
              <a:rPr lang="ru-RU" sz="20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b="1" i="1" dirty="0" smtClean="0">
                <a:solidFill>
                  <a:schemeClr val="tx2">
                    <a:satMod val="130000"/>
                  </a:schemeClr>
                </a:solidFill>
              </a:rPr>
              <a:t>Всестороннее гармоническое развитие детей</a:t>
            </a:r>
            <a:r>
              <a:rPr lang="ru-RU" sz="2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000" b="1" i="1" dirty="0" smtClean="0">
                <a:solidFill>
                  <a:schemeClr val="tx2">
                    <a:satMod val="130000"/>
                  </a:schemeClr>
                </a:solidFill>
              </a:rPr>
              <a:t> в рамках школы полного дня, на основе ФГОС </a:t>
            </a:r>
            <a:r>
              <a:rPr lang="ru-RU" sz="2000" b="1" i="1" dirty="0" smtClean="0">
                <a:solidFill>
                  <a:schemeClr val="tx2">
                    <a:satMod val="130000"/>
                  </a:schemeClr>
                </a:solidFill>
              </a:rPr>
              <a:t>НОО и ФООП</a:t>
            </a:r>
            <a:r>
              <a:rPr lang="ru-RU" sz="27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sz="32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90600" y="1600200"/>
            <a:ext cx="7696200" cy="453072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65760" indent="-283464" algn="just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 помощью </a:t>
            </a:r>
            <a:r>
              <a:rPr lang="ru-RU" sz="28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профориентационной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деятельности (ролевые и дидактические игры, общественно полезный труд, экскурсии на предприятия, где работают родители, семейные праздники и др.) формируется добросовестное отношение к труду, понимание его роли в жизни человека и общества, дается установка на выбор профессии, развивается интерес к будущей профессии.</a:t>
            </a:r>
          </a:p>
          <a:p>
            <a:pPr marL="365760" indent="-283464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i="1" dirty="0" smtClean="0"/>
              <a:t>    </a:t>
            </a:r>
            <a:r>
              <a:rPr lang="ru-RU" sz="2800" i="1" u="sng" dirty="0" smtClean="0"/>
              <a:t>Закладываются основные предметные, </a:t>
            </a:r>
            <a:r>
              <a:rPr lang="ru-RU" sz="2800" i="1" u="sng" dirty="0" err="1" smtClean="0"/>
              <a:t>метапредметные</a:t>
            </a:r>
            <a:r>
              <a:rPr lang="ru-RU" sz="2800" i="1" u="sng" dirty="0" smtClean="0"/>
              <a:t>, регулятивные, коммуникативные и личностные компетенции, необходимые для дальнейшего профильного обучения.</a:t>
            </a:r>
            <a:endParaRPr lang="ru-RU" sz="2800" u="sng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277813"/>
            <a:ext cx="7620000" cy="8651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7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2. Основная школа (</a:t>
            </a:r>
            <a:r>
              <a:rPr lang="ru-RU" sz="27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5-9-е </a:t>
            </a:r>
            <a:r>
              <a:rPr lang="ru-RU" sz="27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классы)</a:t>
            </a:r>
            <a:r>
              <a:rPr lang="ru-RU" sz="2700" b="1" i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83568" y="1484784"/>
            <a:ext cx="7848600" cy="50641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83464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Формируется осознание обучающимися своих интересов, способностей, общественных ценностей, связанных с выбором профессии и своего места в обществе. При этом будущая профессиональная деятельность выступает как способ создания определенного образа жизни, как путь реализации своих возможностей. </a:t>
            </a:r>
            <a:r>
              <a:rPr lang="ru-RU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Формируется представление о профессиональных навыках, перспективах профессионального роста и мастерства, правилах выбора профессии; умение адекватно оценивать свои личностные возможности в соответствии с требованиями избираемой профессии. </a:t>
            </a:r>
            <a:endParaRPr lang="ru-RU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9632" y="404664"/>
            <a:ext cx="7543800" cy="7127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7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4. Старшие классы (10-11-е классы)</a:t>
            </a:r>
            <a:r>
              <a:rPr lang="ru-RU" sz="2700" b="1" i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700" b="1" i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Профильные классы</a:t>
            </a:r>
            <a:r>
              <a:rPr lang="ru-RU" sz="27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sz="32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71600" y="1268760"/>
            <a:ext cx="7391400" cy="49879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83464" algn="just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Профессиональное самоопределение осуществляется на базе углубленного изучения  в школе тех предметов, которые определены учебным планом соответствующего профиля, к которому у учеников проявляется устойчивый интерес и способности. Основное внимание обращается на формирование важных качеств в избранном виде деятельности, оценку и коррекцию профессиональных планов; знакомство со способами достижения результатов в профессиональной деятельности, самоподготовки к избранной профессии.</a:t>
            </a:r>
          </a:p>
          <a:p>
            <a:pPr marL="365760" indent="-283464"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2400" i="1" u="sng" dirty="0" smtClean="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4306416"/>
          </a:xfrm>
        </p:spPr>
        <p:txBody>
          <a:bodyPr/>
          <a:lstStyle/>
          <a:p>
            <a:pPr marL="0" indent="0" algn="just" eaLnBrk="1" hangingPunct="1">
              <a:buNone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В конечном счёте, наше время – это время ранней специализации (по крайней мере, если  говорить о  людях,  стремящихся чего-то существенного добиться в науке, искусстве или, к примеру, в спорте), и </a:t>
            </a:r>
            <a:r>
              <a:rPr lang="ru-RU" altLang="ru-RU" sz="2400" u="sng" dirty="0" smtClean="0">
                <a:latin typeface="Times New Roman" pitchFamily="18" charset="0"/>
                <a:cs typeface="Times New Roman" pitchFamily="18" charset="0"/>
              </a:rPr>
              <a:t>именно специализированное, углублённое и профильное обучение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позволяет плодотворно и эффективно использовать тот возрастной период, когда мозг работает наиболее  активно (разумеется, необходимо при этом, чтобы участие самого школьника в процессе обучения было активным, чтобы эта нелёгкая стезя была результатом его осознанного и ответственного самостоятельного выбора). И здесь как никогда нужен понимающий, знающий учитель. Учитель-профессионал! </a:t>
            </a:r>
            <a:r>
              <a:rPr lang="ru-RU" sz="2400" b="1" dirty="0" smtClean="0">
                <a:solidFill>
                  <a:srgbClr val="C00000"/>
                </a:solidFill>
              </a:rPr>
              <a:t>Поэтому </a:t>
            </a:r>
            <a:r>
              <a:rPr lang="ru-RU" sz="2400" b="1" dirty="0" err="1" smtClean="0">
                <a:solidFill>
                  <a:srgbClr val="C00000"/>
                </a:solidFill>
              </a:rPr>
              <a:t>профориентационная</a:t>
            </a:r>
            <a:r>
              <a:rPr lang="ru-RU" sz="2400" b="1" dirty="0" smtClean="0">
                <a:solidFill>
                  <a:srgbClr val="C00000"/>
                </a:solidFill>
              </a:rPr>
              <a:t> работа  и профильное обучение – это вызовы </a:t>
            </a:r>
            <a:r>
              <a:rPr lang="ru-RU" sz="2400" b="1" smtClean="0">
                <a:solidFill>
                  <a:srgbClr val="C00000"/>
                </a:solidFill>
              </a:rPr>
              <a:t>нового времени!</a:t>
            </a:r>
            <a:endParaRPr lang="ru-RU" altLang="ru-RU" sz="2400" b="1" dirty="0" smtClean="0">
              <a:solidFill>
                <a:srgbClr val="C00000"/>
              </a:solidFill>
            </a:endParaRPr>
          </a:p>
          <a:p>
            <a:pPr eaLnBrk="1" hangingPunct="1"/>
            <a:endParaRPr lang="ru-RU" altLang="ru-RU" sz="2400" dirty="0" smtClean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501593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62631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50882" cy="4907632"/>
          </a:xfrm>
        </p:spPr>
        <p:txBody>
          <a:bodyPr/>
          <a:lstStyle/>
          <a:p>
            <a:pPr algn="just" eaLnBrk="1" hangingPunct="1"/>
            <a:r>
              <a:rPr lang="ru-RU" altLang="ru-RU" sz="2800" dirty="0" smtClean="0"/>
              <a:t>В концепции, под профильным обучением, понимается средство </a:t>
            </a:r>
            <a:r>
              <a:rPr lang="ru-RU" altLang="ru-RU" sz="2800" b="1" dirty="0" smtClean="0"/>
              <a:t>дифференциации</a:t>
            </a:r>
            <a:r>
              <a:rPr lang="ru-RU" altLang="ru-RU" sz="2800" dirty="0" smtClean="0"/>
              <a:t> и </a:t>
            </a:r>
            <a:r>
              <a:rPr lang="ru-RU" altLang="ru-RU" sz="2800" b="1" dirty="0" smtClean="0"/>
              <a:t>индивидуализации </a:t>
            </a:r>
            <a:r>
              <a:rPr lang="ru-RU" altLang="ru-RU" sz="2800" dirty="0" smtClean="0"/>
              <a:t>обучения, позволяющее за счет изменений в структуре, содержании и организации образовательного процесса более полно учитывать интересы, склонности и способности учащихся, создавать условия для обучения старшеклассников </a:t>
            </a:r>
            <a:r>
              <a:rPr lang="ru-RU" altLang="ru-RU" sz="2800" u="sng" dirty="0" smtClean="0">
                <a:solidFill>
                  <a:srgbClr val="C00000"/>
                </a:solidFill>
              </a:rPr>
              <a:t>в соответствии с их профессиональными интересами и намерениями в отношении продолжения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2186888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-146002" y="136006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112" tIns="542754" rIns="368184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550748" y="555382"/>
            <a:ext cx="7056784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Arial" pitchFamily="34" charset="0"/>
                <a:cs typeface="Times New Roman" panose="02020603050405020304" pitchFamily="18" charset="0"/>
              </a:rPr>
              <a:t>Основные задачи современной школы: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278877"/>
            <a:ext cx="8115363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3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92929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3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611560" y="1468250"/>
            <a:ext cx="7992888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743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743200" algn="l"/>
              </a:tabLst>
            </a:pPr>
            <a:r>
              <a:rPr kumimoji="0" lang="ru-RU" sz="2400" b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Arial" pitchFamily="34" charset="0"/>
                <a:cs typeface="Times New Roman" panose="02020603050405020304" pitchFamily="18" charset="0"/>
              </a:rPr>
              <a:t> подготовить обучающихся к успешной жизни 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743200" algn="l"/>
              </a:tabLst>
            </a:pPr>
            <a:r>
              <a:rPr kumimoji="0" lang="ru-RU" sz="2400" b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Arial" pitchFamily="34" charset="0"/>
                <a:cs typeface="Times New Roman" panose="02020603050405020304" pitchFamily="18" charset="0"/>
              </a:rPr>
              <a:t> деятельности в условиях </a:t>
            </a:r>
            <a:r>
              <a:rPr kumimoji="0" lang="ru-RU" sz="2400" b="1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Arial" pitchFamily="34" charset="0"/>
                <a:cs typeface="Times New Roman" panose="02020603050405020304" pitchFamily="18" charset="0"/>
              </a:rPr>
              <a:t>цифровизации</a:t>
            </a:r>
            <a:r>
              <a:rPr kumimoji="0" lang="ru-RU" sz="2400" b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Arial" pitchFamily="34" charset="0"/>
                <a:cs typeface="Times New Roman" panose="02020603050405020304" pitchFamily="18" charset="0"/>
              </a:rPr>
              <a:t>;</a:t>
            </a:r>
            <a:endParaRPr kumimoji="0" lang="ru-RU" sz="2400" b="1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743200" algn="l"/>
              </a:tabLs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" pitchFamily="34" charset="0"/>
                <a:cs typeface="Times New Roman" panose="02020603050405020304" pitchFamily="18" charset="0"/>
              </a:rPr>
              <a:t> сформировать личность гражданина России;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743200" algn="l"/>
              </a:tabLs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" pitchFamily="34" charset="0"/>
                <a:cs typeface="Times New Roman" panose="02020603050405020304" pitchFamily="18" charset="0"/>
              </a:rPr>
              <a:t> сформировать навыки и компетенции XXI века;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743200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" pitchFamily="34" charset="0"/>
                <a:cs typeface="Times New Roman" panose="02020603050405020304" pitchFamily="18" charset="0"/>
              </a:rPr>
              <a:t> г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" pitchFamily="34" charset="0"/>
                <a:cs typeface="Times New Roman" panose="02020603050405020304" pitchFamily="18" charset="0"/>
              </a:rPr>
              <a:t>отовность к успешной деятельности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743200" algn="l"/>
              </a:tabLs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" pitchFamily="34" charset="0"/>
                <a:cs typeface="Times New Roman" panose="02020603050405020304" pitchFamily="18" charset="0"/>
              </a:rPr>
              <a:t>в условиях сложности и неопределенности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6005" y="3573016"/>
            <a:ext cx="2221993" cy="28718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03202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 Box 1"/>
          <p:cNvSpPr txBox="1">
            <a:spLocks noChangeArrowheads="1"/>
          </p:cNvSpPr>
          <p:nvPr/>
        </p:nvSpPr>
        <p:spPr bwMode="auto">
          <a:xfrm>
            <a:off x="2267743" y="428626"/>
            <a:ext cx="6552729" cy="105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4128" tIns="36901" rIns="74128" bIns="36901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74688" indent="-2603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36638" indent="-207963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50975" indent="-206375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66900" indent="-207963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24100" indent="-207963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81300" indent="-207963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38500" indent="-207963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95700" indent="-207963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Bef>
                <a:spcPts val="1163"/>
              </a:spcBef>
              <a:spcAft>
                <a:spcPts val="1163"/>
              </a:spcAft>
              <a:buSzPct val="100000"/>
            </a:pPr>
            <a:r>
              <a:rPr lang="ru-RU" sz="2300" b="1" dirty="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t>Ориентация образования на развитие человека, его потребности, ценности и интересы.</a:t>
            </a:r>
          </a:p>
          <a:p>
            <a:pPr algn="just">
              <a:spcBef>
                <a:spcPts val="1163"/>
              </a:spcBef>
              <a:spcAft>
                <a:spcPts val="1163"/>
              </a:spcAft>
              <a:buSzPct val="100000"/>
            </a:pPr>
            <a:endParaRPr lang="ru-RU" sz="2300" b="1" dirty="0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  <p:sp>
        <p:nvSpPr>
          <p:cNvPr id="41986" name="Freeform 2"/>
          <p:cNvSpPr>
            <a:spLocks noChangeArrowheads="1"/>
          </p:cNvSpPr>
          <p:nvPr/>
        </p:nvSpPr>
        <p:spPr bwMode="auto">
          <a:xfrm>
            <a:off x="539552" y="3056867"/>
            <a:ext cx="2133600" cy="652462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4000 w 21600"/>
              <a:gd name="T13" fmla="*/ 6400 h 21600"/>
              <a:gd name="T14" fmla="*/ 18178 w 21600"/>
              <a:gd name="T15" fmla="*/ 15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200" y="0"/>
                </a:moveTo>
                <a:lnTo>
                  <a:pt x="21600" y="10800"/>
                </a:lnTo>
                <a:lnTo>
                  <a:pt x="13200" y="21800"/>
                </a:lnTo>
                <a:lnTo>
                  <a:pt x="13200" y="15200"/>
                </a:lnTo>
                <a:lnTo>
                  <a:pt x="4000" y="15200"/>
                </a:lnTo>
                <a:lnTo>
                  <a:pt x="4000" y="6400"/>
                </a:lnTo>
                <a:lnTo>
                  <a:pt x="13200" y="6400"/>
                </a:lnTo>
                <a:lnTo>
                  <a:pt x="13200" y="0"/>
                </a:lnTo>
                <a:moveTo>
                  <a:pt x="0" y="6400"/>
                </a:moveTo>
                <a:lnTo>
                  <a:pt x="0" y="15200"/>
                </a:lnTo>
                <a:lnTo>
                  <a:pt x="1000" y="15200"/>
                </a:lnTo>
                <a:lnTo>
                  <a:pt x="1000" y="6400"/>
                </a:lnTo>
                <a:lnTo>
                  <a:pt x="0" y="6400"/>
                </a:lnTo>
                <a:moveTo>
                  <a:pt x="2000" y="6400"/>
                </a:moveTo>
                <a:lnTo>
                  <a:pt x="2000" y="15200"/>
                </a:lnTo>
                <a:lnTo>
                  <a:pt x="3000" y="15200"/>
                </a:lnTo>
                <a:lnTo>
                  <a:pt x="3000" y="6400"/>
                </a:lnTo>
                <a:lnTo>
                  <a:pt x="2000" y="6400"/>
                </a:lnTo>
                <a:close/>
              </a:path>
            </a:pathLst>
          </a:custGeom>
          <a:solidFill>
            <a:srgbClr val="000080"/>
          </a:solidFill>
          <a:ln w="9360" cap="sq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2975804" y="1916832"/>
            <a:ext cx="5462588" cy="366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4128" tIns="36901" rIns="74128" bIns="36901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74688" indent="-2603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36638" indent="-207963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50975" indent="-206375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66900" indent="-207963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24100" indent="-207963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81300" indent="-207963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38500" indent="-207963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95700" indent="-207963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Wingdings" pitchFamily="2" charset="2"/>
              <a:buChar char=""/>
            </a:pPr>
            <a:r>
              <a:rPr lang="ru-RU" sz="2300" b="1" i="1" dirty="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t>   Личностный результат образования;</a:t>
            </a:r>
          </a:p>
          <a:p>
            <a:pPr>
              <a:buClr>
                <a:srgbClr val="000000"/>
              </a:buClr>
              <a:buSzPct val="100000"/>
              <a:buFont typeface="Wingdings" pitchFamily="2" charset="2"/>
              <a:buChar char=""/>
            </a:pPr>
            <a:r>
              <a:rPr lang="ru-RU" sz="2300" b="1" i="1" dirty="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t>   </a:t>
            </a:r>
            <a:r>
              <a:rPr lang="ru-RU" sz="2300" b="1" i="1" dirty="0" err="1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t>Деятельностный</a:t>
            </a:r>
            <a:r>
              <a:rPr lang="ru-RU" sz="2300" b="1" i="1" dirty="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t> подход;</a:t>
            </a:r>
          </a:p>
          <a:p>
            <a:pPr>
              <a:buClr>
                <a:srgbClr val="000000"/>
              </a:buClr>
              <a:buSzPct val="100000"/>
              <a:buFont typeface="Wingdings" pitchFamily="2" charset="2"/>
              <a:buChar char=""/>
            </a:pPr>
            <a:r>
              <a:rPr lang="ru-RU" sz="2300" b="1" i="1" dirty="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t>   Свобода, выбор, вариативность; </a:t>
            </a:r>
          </a:p>
          <a:p>
            <a:pPr>
              <a:buClr>
                <a:srgbClr val="000000"/>
              </a:buClr>
              <a:buSzPct val="100000"/>
              <a:buFont typeface="Wingdings" pitchFamily="2" charset="2"/>
              <a:buChar char=""/>
            </a:pPr>
            <a:r>
              <a:rPr lang="ru-RU" sz="2300" b="1" i="1" dirty="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t>   Доступность; </a:t>
            </a:r>
          </a:p>
          <a:p>
            <a:pPr>
              <a:buClr>
                <a:srgbClr val="000000"/>
              </a:buClr>
              <a:buSzPct val="100000"/>
              <a:buFont typeface="Wingdings" pitchFamily="2" charset="2"/>
              <a:buChar char=""/>
            </a:pPr>
            <a:r>
              <a:rPr lang="ru-RU" sz="2300" b="1" i="1" dirty="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t>   Индивидуализация, учет интересов каждого: внимание и к одаренным, и к особым, имеющим проблемы в развитии</a:t>
            </a:r>
          </a:p>
          <a:p>
            <a:pPr>
              <a:buClr>
                <a:srgbClr val="000000"/>
              </a:buClr>
              <a:buSzPct val="100000"/>
              <a:buFont typeface="Wingdings" pitchFamily="2" charset="2"/>
              <a:buChar char=""/>
            </a:pPr>
            <a:r>
              <a:rPr lang="ru-RU" sz="2300" b="1" i="1" dirty="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t> комфортность образовательной среды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2875"/>
            <a:ext cx="7072313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700" b="1" dirty="0" smtClean="0"/>
              <a:t>ФЗ «Об образовании в Российской Федерации» , </a:t>
            </a:r>
            <a:r>
              <a:rPr lang="ru-RU" sz="2000" b="1" dirty="0" smtClean="0"/>
              <a:t>Статья 66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508778511"/>
              </p:ext>
            </p:extLst>
          </p:nvPr>
        </p:nvGraphicFramePr>
        <p:xfrm>
          <a:off x="35496" y="1196752"/>
          <a:ext cx="9108504" cy="566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1403648" y="414338"/>
            <a:ext cx="7499176" cy="1143000"/>
          </a:xfrm>
        </p:spPr>
        <p:txBody>
          <a:bodyPr/>
          <a:lstStyle/>
          <a:p>
            <a:r>
              <a:rPr lang="ru-RU" dirty="0" smtClean="0"/>
              <a:t>Цели образования: четыре столпа</a:t>
            </a:r>
          </a:p>
        </p:txBody>
      </p:sp>
      <p:pic>
        <p:nvPicPr>
          <p:cNvPr id="19460" name="Picture 3" descr="C:\Users\Users\Documents\Learning theories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56792"/>
            <a:ext cx="5322888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539750" y="12700"/>
            <a:ext cx="7554913" cy="1600200"/>
          </a:xfrm>
        </p:spPr>
        <p:txBody>
          <a:bodyPr/>
          <a:lstStyle/>
          <a:p>
            <a:r>
              <a:rPr lang="ru-RU" sz="4000" smtClean="0"/>
              <a:t>1. Учиться познавать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650" y="1557338"/>
            <a:ext cx="7920038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  <a:defRPr/>
            </a:pPr>
            <a:endParaRPr lang="ru-RU" sz="2400" b="1" i="1" dirty="0">
              <a:cs typeface="+mn-cs"/>
            </a:endParaRPr>
          </a:p>
          <a:p>
            <a:pPr marL="342900" indent="-3429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i="1" dirty="0">
                <a:cs typeface="+mn-cs"/>
              </a:rPr>
              <a:t>Учиться познавать, сочетая достаточно широкую </a:t>
            </a:r>
            <a:r>
              <a:rPr lang="ru-RU" sz="2400" b="1" i="1" dirty="0">
                <a:solidFill>
                  <a:srgbClr val="C00000"/>
                </a:solidFill>
                <a:cs typeface="+mn-cs"/>
              </a:rPr>
              <a:t>общую культуру с возможностью углубленной работы </a:t>
            </a:r>
            <a:r>
              <a:rPr lang="ru-RU" sz="2400" b="1" i="1" dirty="0">
                <a:cs typeface="+mn-cs"/>
              </a:rPr>
              <a:t>в ограниченном числе дисциплин. </a:t>
            </a:r>
          </a:p>
          <a:p>
            <a:pPr marL="342900" indent="-3429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ru-RU" sz="2400" b="1" i="1" dirty="0">
              <a:cs typeface="+mn-cs"/>
            </a:endParaRPr>
          </a:p>
          <a:p>
            <a:pPr marL="342900" indent="-3429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i="1" dirty="0">
                <a:cs typeface="+mn-cs"/>
              </a:rPr>
              <a:t>Умение учиться, с тем чтобы воспользоваться возможностями, которые предоставляет непрерывное образование.</a:t>
            </a:r>
          </a:p>
          <a:p>
            <a:pPr>
              <a:buClr>
                <a:schemeClr val="accent1">
                  <a:lumMod val="75000"/>
                </a:schemeClr>
              </a:buClr>
              <a:defRPr/>
            </a:pPr>
            <a:endParaRPr lang="ru-RU" sz="2400" b="1" i="1" dirty="0"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</TotalTime>
  <Words>1743</Words>
  <Application>Microsoft Office PowerPoint</Application>
  <PresentationFormat>Экран (4:3)</PresentationFormat>
  <Paragraphs>216</Paragraphs>
  <Slides>34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Оформление по умолчанию</vt:lpstr>
      <vt:lpstr>«Профориентационная работа  и профильное обучение –  вызовы нового времени»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ФЗ «Об образовании в Российской Федерации» , Статья 66  </vt:lpstr>
      <vt:lpstr>Цели образования: четыре столпа</vt:lpstr>
      <vt:lpstr>1. Учиться познавать</vt:lpstr>
      <vt:lpstr>2. Учиться действовать</vt:lpstr>
      <vt:lpstr>3. Учиться жить вместе</vt:lpstr>
      <vt:lpstr>4. Учиться жить</vt:lpstr>
      <vt:lpstr>Новая реальность</vt:lpstr>
      <vt:lpstr>Поколение Z:  «Увидимся? – Спишемся»</vt:lpstr>
      <vt:lpstr>Дети цифровой эпохи </vt:lpstr>
      <vt:lpstr>ФГОС НОО, ФГОС ООО –НОВЫЕ???!!! ФГОС СОО - ???!!!</vt:lpstr>
      <vt:lpstr>Задачи старшей школы</vt:lpstr>
      <vt:lpstr>Завершение общего образования</vt:lpstr>
      <vt:lpstr>Подготовка к высшему образованию</vt:lpstr>
      <vt:lpstr>Организация обучения старшеклассников по ИУП (комплектование групп, составление расписания, нагрузка учителей)</vt:lpstr>
      <vt:lpstr>Учебный план: комплексный обед или полное меню</vt:lpstr>
      <vt:lpstr>Компромисс</vt:lpstr>
      <vt:lpstr>Выбор предмета или учителя?</vt:lpstr>
      <vt:lpstr>Профессиональная проба или подготовка к ЕГЭ</vt:lpstr>
      <vt:lpstr>ФГОС НОО, ФГОС ООО – познаем, включаемся, работаем???!!!</vt:lpstr>
      <vt:lpstr>Учебный план</vt:lpstr>
      <vt:lpstr>Внеурочная деятельность</vt:lpstr>
      <vt:lpstr>Перспективы  развития</vt:lpstr>
      <vt:lpstr> Каковы же основные задачи системы профильного обучения в средней школе? Их несколько:  </vt:lpstr>
      <vt:lpstr>Профильное и углубленное обучение возможно строить лишь на прочном фундаменте начальной и основной школы</vt:lpstr>
      <vt:lpstr>   1. Начальная школа (1-4-е классы) Всестороннее гармоническое развитие детей  в рамках школы полного дня, на основе ФГОС НОО и ФООП  </vt:lpstr>
      <vt:lpstr>  2. Основная школа (5-9-е классы)   </vt:lpstr>
      <vt:lpstr>  4. Старшие классы (10-11-е классы)  Профильные классы  </vt:lpstr>
      <vt:lpstr>Презентация PowerPoint</vt:lpstr>
    </vt:vector>
  </TitlesOfParts>
  <Company>МУБиНТ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презентаций</dc:title>
  <dc:creator>Дизайнер</dc:creator>
  <cp:lastModifiedBy>Пользователь Windows</cp:lastModifiedBy>
  <cp:revision>136</cp:revision>
  <dcterms:created xsi:type="dcterms:W3CDTF">2004-06-18T10:43:38Z</dcterms:created>
  <dcterms:modified xsi:type="dcterms:W3CDTF">2025-08-25T08:51:41Z</dcterms:modified>
</cp:coreProperties>
</file>