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95" r:id="rId3"/>
    <p:sldId id="275" r:id="rId4"/>
    <p:sldId id="294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279" r:id="rId14"/>
    <p:sldId id="280" r:id="rId15"/>
    <p:sldId id="281" r:id="rId16"/>
    <p:sldId id="284" r:id="rId17"/>
    <p:sldId id="285" r:id="rId18"/>
    <p:sldId id="292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8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682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72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902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976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931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37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952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001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890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50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61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44CAD-7A51-4E53-B150-2519C4BB6152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58BA7-AD02-4E7E-B552-1D68069CF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30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C:\Users\1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avatars.mds.yandex.net/get-pdb/1808252/a5461828-4f78-427c-8cb7-913943e27b3d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7" y="-120981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67018" y="803319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/>
              </a:rPr>
              <a:t>муниципальное бюджетное</a:t>
            </a:r>
            <a:r>
              <a:rPr lang="en-US" b="1" i="1" dirty="0" smtClean="0">
                <a:solidFill>
                  <a:srgbClr val="C00000"/>
                </a:solidFill>
                <a:latin typeface="Times New Roman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/>
              </a:rPr>
              <a:t>общеобразовательное</a:t>
            </a:r>
            <a:r>
              <a:rPr lang="en-US" b="1" i="1" dirty="0">
                <a:solidFill>
                  <a:srgbClr val="C00000"/>
                </a:solidFill>
                <a:latin typeface="Times New Roman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/>
              </a:rPr>
              <a:t>учреждение </a:t>
            </a:r>
            <a:r>
              <a:rPr lang="ru-RU" b="1" i="1" dirty="0" smtClean="0">
                <a:solidFill>
                  <a:srgbClr val="C00000"/>
                </a:solidFill>
                <a:latin typeface="Times New Roman"/>
              </a:rPr>
              <a:t>«</a:t>
            </a:r>
            <a:r>
              <a:rPr lang="ru-RU" b="1" i="1" dirty="0" err="1" smtClean="0">
                <a:solidFill>
                  <a:srgbClr val="C00000"/>
                </a:solidFill>
                <a:latin typeface="Times New Roman"/>
              </a:rPr>
              <a:t>Фатневская</a:t>
            </a:r>
            <a:r>
              <a:rPr lang="ru-RU" b="1" i="1" dirty="0" smtClean="0">
                <a:solidFill>
                  <a:srgbClr val="C00000"/>
                </a:solidFill>
                <a:latin typeface="Times New Roman"/>
              </a:rPr>
              <a:t> СОШ им. Героя Советского Союза </a:t>
            </a:r>
            <a:r>
              <a:rPr lang="ru-RU" b="1" i="1" dirty="0" err="1" smtClean="0">
                <a:solidFill>
                  <a:srgbClr val="C00000"/>
                </a:solidFill>
                <a:latin typeface="Times New Roman"/>
              </a:rPr>
              <a:t>С.М.Сидоркова</a:t>
            </a:r>
            <a:r>
              <a:rPr lang="ru-RU" b="1" i="1" dirty="0" smtClean="0">
                <a:solidFill>
                  <a:srgbClr val="C00000"/>
                </a:solidFill>
                <a:latin typeface="Times New Roman"/>
              </a:rPr>
              <a:t>»</a:t>
            </a:r>
            <a:endParaRPr lang="ru-RU" b="1" i="1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581617" y="2191895"/>
            <a:ext cx="6120680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2800" b="1" i="1" dirty="0" smtClean="0">
              <a:solidFill>
                <a:srgbClr val="C00000"/>
              </a:solidFill>
              <a:latin typeface="Times New Roman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Times New Roman"/>
              </a:rPr>
              <a:t>«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/>
              </a:rPr>
              <a:t>Функциональная грамотность учителя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/>
              </a:rPr>
              <a:t>- основа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/>
              </a:rPr>
              <a:t>развития функциональной грамотности обучающегося»</a:t>
            </a:r>
            <a:endParaRPr lang="ru-RU" sz="2800" b="1" i="1" dirty="0">
              <a:solidFill>
                <a:srgbClr val="C00000"/>
              </a:solidFill>
              <a:latin typeface="Times New Roman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Times New Roman"/>
              </a:rPr>
              <a:t> </a:t>
            </a:r>
            <a:endParaRPr lang="ru-RU" sz="60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91479" y="6093296"/>
            <a:ext cx="839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92369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3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Основные индикаторы функциональной грамотности обучающихся:</a:t>
            </a:r>
          </a:p>
          <a:p>
            <a:pPr lvl="0" algn="ctr">
              <a:defRPr/>
            </a:pPr>
            <a:r>
              <a:rPr lang="ru-RU" sz="2400" b="1" kern="0" dirty="0" smtClean="0">
                <a:latin typeface="Bookman Old Style" pitchFamily="18" charset="0"/>
                <a:cs typeface="Arial" charset="0"/>
              </a:rPr>
              <a:t>5.Коммуникативная</a:t>
            </a: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20888"/>
            <a:ext cx="3786682" cy="284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32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3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Основные индикаторы функциональной грамотности обучающихся:</a:t>
            </a:r>
          </a:p>
          <a:p>
            <a:pPr lvl="0" algn="ctr">
              <a:defRPr/>
            </a:pPr>
            <a:r>
              <a:rPr lang="ru-RU" sz="2400" b="1" kern="0" dirty="0" smtClean="0">
                <a:latin typeface="Bookman Old Style" pitchFamily="18" charset="0"/>
                <a:cs typeface="Arial" charset="0"/>
              </a:rPr>
              <a:t>6.Грамотность при решении бытовых проблем</a:t>
            </a: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398" y="2492896"/>
            <a:ext cx="3587244" cy="358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5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3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Основные индикаторы функциональной грамотности обучающихся:</a:t>
            </a:r>
          </a:p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7.Правовая и общественно-политическая грамотность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AutoShape 2" descr="blob:https://web.whatsapp.com/c5012f2e-a9c3-4d70-92a0-11f959a7570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blob:https://web.whatsapp.com/c5012f2e-a9c3-4d70-92a0-11f959a7570b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7" descr="blob:https://web.whatsapp.com/de61786b-9768-47fb-b45f-03ae643403a6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blob:https://web.whatsapp.com/de61786b-9768-47fb-b45f-03ae643403a6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356" y="2559679"/>
            <a:ext cx="4400948" cy="3300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17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764704"/>
            <a:ext cx="612068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ru-RU" sz="2000" b="1" kern="0" dirty="0" smtClean="0">
                <a:solidFill>
                  <a:srgbClr val="0070C0"/>
                </a:solidFill>
                <a:latin typeface="Arial" charset="0"/>
              </a:rPr>
              <a:t>     </a:t>
            </a:r>
            <a:r>
              <a:rPr lang="ru-RU" b="1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</a:t>
            </a:r>
            <a:r>
              <a:rPr lang="ru-RU" b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ФГОС третьего поколения – конкретизация требований к обучающимся, которая определяет четкие требования к предметным результатам по каждой дисциплине.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Введение </a:t>
            </a:r>
            <a:r>
              <a:rPr lang="ru-RU" b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российских школах Федерального государственного образовательного стандарта определяет актуальность понятия «функциональная грамотность. Эта одна из важнейших задач современной школы. </a:t>
            </a:r>
            <a:endParaRPr lang="ru-RU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68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1508" y="743213"/>
            <a:ext cx="60486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 smtClean="0">
                <a:solidFill>
                  <a:srgbClr val="000000"/>
                </a:solidFill>
                <a:latin typeface="Arial" charset="0"/>
              </a:rPr>
              <a:t>В </a:t>
            </a:r>
            <a:r>
              <a:rPr lang="ru-RU" sz="2000" b="1" kern="0" dirty="0">
                <a:solidFill>
                  <a:srgbClr val="000000"/>
                </a:solidFill>
                <a:latin typeface="Arial" charset="0"/>
              </a:rPr>
              <a:t>современной школе сущностью функциональной грамотности становятся не сами знания, а четыре главные способности обучающегося: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 charset="0"/>
              </a:rPr>
              <a:t>•	добывать новые знания;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 charset="0"/>
              </a:rPr>
              <a:t>•	применять полученные знания на практике;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 charset="0"/>
              </a:rPr>
              <a:t>•	оценивать свое знание-незнание;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 charset="0"/>
              </a:rPr>
              <a:t>•	стремиться к саморазвитию.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02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0" y="297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kern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Методические </a:t>
            </a:r>
            <a:r>
              <a:rPr lang="ru-RU" b="1" kern="0" dirty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пособия «Функциональная грамотность. Тренажёр для </a:t>
            </a:r>
            <a:r>
              <a:rPr lang="ru-RU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школьников»</a:t>
            </a:r>
            <a:endParaRPr lang="ru-RU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26068" y="1256113"/>
            <a:ext cx="3555315" cy="2676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9" r="1911" b="9174"/>
          <a:stretch/>
        </p:blipFill>
        <p:spPr>
          <a:xfrm rot="10800000">
            <a:off x="4139951" y="3731698"/>
            <a:ext cx="3982671" cy="2376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2732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3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Формы </a:t>
            </a:r>
            <a:r>
              <a:rPr lang="ru-RU" sz="2000" b="1" kern="0" dirty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и методы</a:t>
            </a:r>
            <a:r>
              <a:rPr lang="ru-RU" sz="20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, способствующие </a:t>
            </a:r>
            <a:r>
              <a:rPr lang="ru-RU" sz="2000" b="1" kern="0" dirty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развитию функциональной грамотности: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3728" y="1293238"/>
            <a:ext cx="61206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Групповая форма работы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Игровая форма работы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Творческие задания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Тестовые задания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Практическая работа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Ролевые и деловые игры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Исследовательская деятельность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872" y="3645024"/>
            <a:ext cx="3766311" cy="282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533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" y="-563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Формы занятий внеурочной деятельности:</a:t>
            </a: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  </a:t>
            </a: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  <a:p>
            <a:pPr lvl="0" algn="ctr">
              <a:defRPr/>
            </a:pP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58173" y="1982450"/>
            <a:ext cx="61206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ситуационная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образно-ролевые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blob:https://web.whatsapp.com/9d29f045-31bd-46d2-998b-1075783df40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blob:https://web.whatsapp.com/9d29f045-31bd-46d2-998b-1075783df40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blob:https://web.whatsapp.com/9d29f045-31bd-46d2-998b-1075783df40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26" y="1678606"/>
            <a:ext cx="2986940" cy="3622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514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6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kern="0" dirty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ru-RU" sz="20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Показатели </a:t>
            </a:r>
            <a:r>
              <a:rPr lang="ru-RU" sz="2000" b="1" kern="0" dirty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эффективности </a:t>
            </a:r>
            <a:r>
              <a:rPr lang="ru-RU" sz="20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занятий по функциональной грамотности</a:t>
            </a:r>
            <a:endParaRPr lang="ru-RU" sz="2000" b="1" kern="0" dirty="0">
              <a:latin typeface="Bookman Old Style" pitchFamily="18" charset="0"/>
              <a:cs typeface="Arial" charset="0"/>
            </a:endParaRPr>
          </a:p>
          <a:p>
            <a:pPr lvl="0" algn="just">
              <a:defRPr/>
            </a:pPr>
            <a:endParaRPr lang="ru-RU" sz="2000" b="1" kern="0" dirty="0">
              <a:latin typeface="Bookman Old Style" pitchFamily="18" charset="0"/>
              <a:cs typeface="Arial" charset="0"/>
            </a:endParaRPr>
          </a:p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 </a:t>
            </a: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  <a:p>
            <a:pPr lvl="0" algn="ctr">
              <a:defRPr/>
            </a:pP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7325" y="1700808"/>
            <a:ext cx="60486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ru-RU" b="1" kern="0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ru-RU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помощи, которую оказывает учитель учащимся при выполнении заданий;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ru-RU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поведение детей на занятиях: живость, активность, заинтересованность обеспечивают положительные результаты;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ru-RU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тестовых </a:t>
            </a:r>
            <a:r>
              <a:rPr lang="ru-RU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ru-RU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косвенным показателем эффективности занятий является повышение качества успеваемости по математике, русскому языку, окружающему миру, литературному чтению.</a:t>
            </a:r>
            <a:endParaRPr lang="ru-RU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14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1723394"/>
            <a:ext cx="5616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kern="0" dirty="0" smtClean="0">
                <a:solidFill>
                  <a:srgbClr val="1F497D"/>
                </a:solidFill>
                <a:latin typeface="Bookman Old Style" pitchFamily="18" charset="0"/>
                <a:cs typeface="Arial" charset="0"/>
              </a:rPr>
              <a:t>Спасибо за внимание!</a:t>
            </a:r>
          </a:p>
          <a:p>
            <a:pPr lvl="0" algn="ctr">
              <a:defRPr/>
            </a:pPr>
            <a:endParaRPr lang="ru-RU" sz="2000" b="1" kern="0" dirty="0">
              <a:solidFill>
                <a:srgbClr val="1F497D"/>
              </a:solidFill>
              <a:latin typeface="Bookman Old Style" pitchFamily="18" charset="0"/>
              <a:cs typeface="Arial" charset="0"/>
            </a:endParaRPr>
          </a:p>
          <a:p>
            <a:pPr lvl="0" algn="ctr">
              <a:defRPr/>
            </a:pPr>
            <a:endParaRPr lang="ru-RU" sz="2000" b="1" kern="0" dirty="0" smtClean="0">
              <a:solidFill>
                <a:srgbClr val="1F497D"/>
              </a:solidFill>
              <a:latin typeface="Bookman Old Style" pitchFamily="18" charset="0"/>
              <a:cs typeface="Arial" charset="0"/>
            </a:endParaRPr>
          </a:p>
          <a:p>
            <a:pPr lvl="0" algn="ctr">
              <a:defRPr/>
            </a:pPr>
            <a:r>
              <a:rPr lang="ru-RU" sz="2000" b="1" kern="0" dirty="0" smtClean="0">
                <a:solidFill>
                  <a:srgbClr val="1F497D"/>
                </a:solidFill>
                <a:latin typeface="Bookman Old Style" pitchFamily="18" charset="0"/>
                <a:cs typeface="Arial" charset="0"/>
              </a:rPr>
              <a:t>Берегите себя и своих близких!</a:t>
            </a:r>
            <a:endParaRPr lang="ru-RU" sz="2000" b="1" kern="0" dirty="0">
              <a:solidFill>
                <a:srgbClr val="1F497D"/>
              </a:solidFill>
              <a:latin typeface="Bookman Old Style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30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5237" y="644279"/>
            <a:ext cx="62646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ru-RU" sz="2000" b="1" kern="0" dirty="0" smtClean="0">
                <a:solidFill>
                  <a:srgbClr val="0070C0"/>
                </a:solidFill>
                <a:latin typeface="Arial" charset="0"/>
              </a:rPr>
              <a:t>  </a:t>
            </a:r>
            <a:r>
              <a:rPr lang="ru-RU" b="1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5237" y="644279"/>
            <a:ext cx="618913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 «Чтобы дать ученикам искорку света </a:t>
            </a:r>
            <a:r>
              <a:rPr lang="ru-RU" dirty="0" smtClean="0"/>
              <a:t>знаний,</a:t>
            </a:r>
          </a:p>
          <a:p>
            <a:pPr algn="r"/>
            <a:r>
              <a:rPr lang="ru-RU" dirty="0" smtClean="0"/>
              <a:t> </a:t>
            </a:r>
            <a:r>
              <a:rPr lang="ru-RU" dirty="0"/>
              <a:t>учителю  надо впитать целое море света»</a:t>
            </a:r>
            <a:br>
              <a:rPr lang="ru-RU" dirty="0"/>
            </a:br>
            <a:r>
              <a:rPr lang="ru-RU" dirty="0"/>
              <a:t>                                             В.А. Сухомлинский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247" y="2060848"/>
            <a:ext cx="5062339" cy="328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277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6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836712"/>
            <a:ext cx="554461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Успешный человек сегодня - это тот человек, который способен жить в ногу со временем и применять свои функциональные навыки, может разобраться и найти выход из проблемной ситуации. </a:t>
            </a:r>
            <a:endParaRPr lang="ru-RU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defRPr/>
            </a:pP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Главная 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задача школы в настоящее время - научить детей рационально использовать знания и навыки в разных сферах жизни. </a:t>
            </a:r>
            <a:endParaRPr lang="ru-RU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defRPr/>
            </a:pP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defRPr/>
            </a:pP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Функциональная 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грамотность - это уровень знаний, умений и навыков, обеспечивающий нормальное функционирование личности в системе социальных отношений, который считается минимально необходимым для осуществления жизнедеятельности личности в конкретной культурной среде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612844"/>
            <a:ext cx="5904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sz="2400" kern="0" dirty="0">
              <a:solidFill>
                <a:srgbClr val="1F497D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0821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5237" y="644279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02632" y="1124744"/>
            <a:ext cx="511256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Функциональная </a:t>
            </a:r>
            <a:r>
              <a:rPr lang="ru-RU" b="1" dirty="0"/>
              <a:t>грамотность учителя - </a:t>
            </a:r>
            <a:r>
              <a:rPr lang="ru-RU" dirty="0"/>
              <a:t>является </a:t>
            </a:r>
            <a:r>
              <a:rPr lang="ru-RU" dirty="0" smtClean="0"/>
              <a:t>основой развития </a:t>
            </a:r>
            <a:r>
              <a:rPr lang="ru-RU" dirty="0"/>
              <a:t>функциональной грамотности ученика.</a:t>
            </a:r>
          </a:p>
          <a:p>
            <a:endParaRPr lang="ru-RU" b="1" dirty="0" smtClean="0"/>
          </a:p>
          <a:p>
            <a:r>
              <a:rPr lang="ru-RU" b="1" dirty="0" smtClean="0"/>
              <a:t>От </a:t>
            </a:r>
            <a:r>
              <a:rPr lang="ru-RU" b="1" dirty="0"/>
              <a:t>грамотности и образованности учителя зависит:</a:t>
            </a:r>
            <a:br>
              <a:rPr lang="ru-RU" b="1" dirty="0"/>
            </a:br>
            <a:r>
              <a:rPr lang="ru-RU" dirty="0"/>
              <a:t>• образовательный уровень общества в целом</a:t>
            </a:r>
            <a:br>
              <a:rPr lang="ru-RU" dirty="0"/>
            </a:br>
            <a:r>
              <a:rPr lang="ru-RU" dirty="0"/>
              <a:t>• возможность создания условий для дальнейшего его</a:t>
            </a:r>
            <a:br>
              <a:rPr lang="ru-RU" dirty="0"/>
            </a:br>
            <a:r>
              <a:rPr lang="ru-RU" dirty="0"/>
              <a:t>развития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277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5237" y="644279"/>
            <a:ext cx="62646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ru-RU" sz="2000" b="1" kern="0" dirty="0" smtClean="0">
                <a:solidFill>
                  <a:srgbClr val="0070C0"/>
                </a:solidFill>
                <a:latin typeface="Arial" charset="0"/>
              </a:rPr>
              <a:t>     </a:t>
            </a:r>
            <a:endParaRPr lang="ru-RU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880446"/>
              </p:ext>
            </p:extLst>
          </p:nvPr>
        </p:nvGraphicFramePr>
        <p:xfrm>
          <a:off x="2699792" y="692696"/>
          <a:ext cx="5184576" cy="4752528"/>
        </p:xfrm>
        <a:graphic>
          <a:graphicData uri="http://schemas.openxmlformats.org/drawingml/2006/table">
            <a:tbl>
              <a:tblPr/>
              <a:tblGrid>
                <a:gridCol w="5184576"/>
              </a:tblGrid>
              <a:tr h="4752528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>
                          <a:solidFill>
                            <a:srgbClr val="0070C0"/>
                          </a:solidFill>
                          <a:effectLst/>
                        </a:rPr>
                        <a:t>Структура</a:t>
                      </a:r>
                      <a:r>
                        <a:rPr lang="ru-RU" sz="2400" b="1" i="0" baseline="0" dirty="0" smtClean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</a:p>
                    <a:p>
                      <a:pPr algn="ctr"/>
                      <a:r>
                        <a:rPr lang="ru-RU" sz="2400" b="1" i="0" baseline="0" dirty="0" smtClean="0">
                          <a:solidFill>
                            <a:srgbClr val="0070C0"/>
                          </a:solidFill>
                          <a:effectLst/>
                        </a:rPr>
                        <a:t>Функциональная грамотность</a:t>
                      </a:r>
                    </a:p>
                    <a:p>
                      <a:pPr algn="ctr"/>
                      <a:endParaRPr lang="ru-RU" sz="1400" b="1" i="0" baseline="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ru-RU" sz="2000" b="1" baseline="0" dirty="0" smtClean="0">
                          <a:effectLst/>
                        </a:rPr>
                        <a:t>-читательская грамотность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effectLst/>
                        </a:rPr>
                        <a:t>-математическая грамотность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effectLst/>
                        </a:rPr>
                        <a:t>-финансовая грамотность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effectLst/>
                        </a:rPr>
                        <a:t>-естественно-научная грамотность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effectLst/>
                        </a:rPr>
                        <a:t>-креативное мышление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effectLst/>
                        </a:rPr>
                        <a:t>-глобальная компетенция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effectLst/>
                        </a:rPr>
                        <a:t>-юридическая грамотность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effectLst/>
                        </a:rPr>
                        <a:t>-грамотность в семейно-бытовых вопросах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effectLst/>
                        </a:rPr>
                        <a:t>-грамотность в вопросах здоровья</a:t>
                      </a:r>
                      <a:endParaRPr lang="ru-RU" sz="2000" b="1" dirty="0" smtClean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876550" y="3481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01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3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Основные индикаторы функциональной грамотности обучающихся:</a:t>
            </a:r>
          </a:p>
          <a:p>
            <a:pPr lvl="0" algn="ctr">
              <a:defRPr/>
            </a:pPr>
            <a:endParaRPr lang="ru-RU" sz="2400" b="1" kern="0" dirty="0" smtClean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  <a:p>
            <a:pPr lvl="0" algn="ctr">
              <a:defRPr/>
            </a:pPr>
            <a:r>
              <a:rPr lang="ru-RU" sz="2400" b="1" kern="0" dirty="0" smtClean="0">
                <a:latin typeface="Bookman Old Style" pitchFamily="18" charset="0"/>
                <a:cs typeface="Arial" charset="0"/>
              </a:rPr>
              <a:t>1. Общая грамотность</a:t>
            </a:r>
          </a:p>
          <a:p>
            <a:pPr lvl="0" algn="ctr">
              <a:defRPr/>
            </a:pP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811" y="2469902"/>
            <a:ext cx="3252507" cy="1829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318" y="3255000"/>
            <a:ext cx="2744711" cy="205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51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3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620688"/>
            <a:ext cx="5832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Основные индикаторы функциональной грамотности обучающихся</a:t>
            </a: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:</a:t>
            </a:r>
            <a:endParaRPr lang="ru-RU" sz="2400" b="1" kern="0" dirty="0" smtClean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  <a:p>
            <a:pPr lvl="0" algn="ctr">
              <a:defRPr/>
            </a:pPr>
            <a:r>
              <a:rPr lang="ru-RU" sz="2400" b="1" kern="0" dirty="0">
                <a:latin typeface="Bookman Old Style" pitchFamily="18" charset="0"/>
                <a:cs typeface="Arial" charset="0"/>
              </a:rPr>
              <a:t>2</a:t>
            </a:r>
            <a:r>
              <a:rPr lang="ru-RU" sz="2400" b="1" kern="0" dirty="0" smtClean="0">
                <a:latin typeface="Bookman Old Style" pitchFamily="18" charset="0"/>
                <a:cs typeface="Arial" charset="0"/>
              </a:rPr>
              <a:t>. Компьютерная грамотность</a:t>
            </a:r>
          </a:p>
          <a:p>
            <a:pPr lvl="0" algn="ctr">
              <a:defRPr/>
            </a:pP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749" y="2263730"/>
            <a:ext cx="4415136" cy="199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448" y="3384670"/>
            <a:ext cx="3367932" cy="211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772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3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Основные индикаторы функциональной грамотности обучающихся:</a:t>
            </a:r>
          </a:p>
          <a:p>
            <a:pPr lvl="0" algn="ctr">
              <a:defRPr/>
            </a:pPr>
            <a:r>
              <a:rPr lang="ru-RU" sz="2400" b="1" kern="0" dirty="0" smtClean="0">
                <a:latin typeface="Bookman Old Style" pitchFamily="18" charset="0"/>
                <a:cs typeface="Arial" charset="0"/>
              </a:rPr>
              <a:t>3. Грамотность действий в чрезвычайных ситуациях</a:t>
            </a:r>
          </a:p>
          <a:p>
            <a:pPr lvl="0" algn="ctr">
              <a:defRPr/>
            </a:pP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279" y="2780928"/>
            <a:ext cx="3585227" cy="268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794" y="2780928"/>
            <a:ext cx="3585226" cy="268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034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001933/a4a60e0d-2a48-4941-a736-d9c02407b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3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620688"/>
            <a:ext cx="6120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Bookman Old Style" pitchFamily="18" charset="0"/>
                <a:cs typeface="Arial" charset="0"/>
              </a:rPr>
              <a:t>Основные индикаторы функциональной грамотности обучающихся:</a:t>
            </a:r>
          </a:p>
          <a:p>
            <a:pPr lvl="0" algn="ctr">
              <a:defRPr/>
            </a:pPr>
            <a:r>
              <a:rPr lang="ru-RU" sz="2400" b="1" kern="0" dirty="0" smtClean="0">
                <a:latin typeface="Bookman Old Style" pitchFamily="18" charset="0"/>
                <a:cs typeface="Arial" charset="0"/>
              </a:rPr>
              <a:t>4. Информационная</a:t>
            </a:r>
            <a:endParaRPr lang="ru-RU" sz="2400" b="1" kern="0" dirty="0">
              <a:solidFill>
                <a:schemeClr val="tx2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20731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b="1" kern="0" dirty="0" smtClean="0">
              <a:solidFill>
                <a:srgbClr val="000000"/>
              </a:solidFill>
              <a:latin typeface="Arial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ru-RU" sz="2000" kern="0" dirty="0">
              <a:solidFill>
                <a:sysClr val="windowText" lastClr="0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799" y="2882859"/>
            <a:ext cx="3445590" cy="258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738" y="2198187"/>
            <a:ext cx="3163954" cy="2372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83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379</Words>
  <Application>Microsoft Office PowerPoint</Application>
  <PresentationFormat>Экран (4:3)</PresentationFormat>
  <Paragraphs>120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Пользователь Windows</cp:lastModifiedBy>
  <cp:revision>115</cp:revision>
  <dcterms:created xsi:type="dcterms:W3CDTF">2020-06-17T09:15:26Z</dcterms:created>
  <dcterms:modified xsi:type="dcterms:W3CDTF">2025-06-17T17:55:09Z</dcterms:modified>
</cp:coreProperties>
</file>